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98" r:id="rId3"/>
    <p:sldId id="301" r:id="rId4"/>
    <p:sldId id="305" r:id="rId5"/>
    <p:sldId id="272" r:id="rId6"/>
    <p:sldId id="274" r:id="rId7"/>
    <p:sldId id="304" r:id="rId8"/>
    <p:sldId id="278" r:id="rId9"/>
    <p:sldId id="276" r:id="rId10"/>
    <p:sldId id="290" r:id="rId11"/>
    <p:sldId id="293" r:id="rId12"/>
    <p:sldId id="295" r:id="rId13"/>
    <p:sldId id="297" r:id="rId14"/>
    <p:sldId id="273" r:id="rId15"/>
    <p:sldId id="277" r:id="rId16"/>
    <p:sldId id="279" r:id="rId17"/>
    <p:sldId id="280" r:id="rId18"/>
    <p:sldId id="281" r:id="rId19"/>
    <p:sldId id="283" r:id="rId20"/>
    <p:sldId id="266" r:id="rId21"/>
  </p:sldIdLst>
  <p:sldSz cx="12192000" cy="6858000"/>
  <p:notesSz cx="6888163" cy="100203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hild Aalstad" initials="GA" lastIdx="1" clrIdx="0">
    <p:extLst>
      <p:ext uri="{19B8F6BF-5375-455C-9EA6-DF929625EA0E}">
        <p15:presenceInfo xmlns:p15="http://schemas.microsoft.com/office/powerpoint/2012/main" userId="8281eaface5f96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5T14:23:01.734" idx="1">
    <p:pos x="849" y="73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9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3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9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5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8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5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9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792" r:id="rId8"/>
    <p:sldLayoutId id="2147483793" r:id="rId9"/>
    <p:sldLayoutId id="2147483794" r:id="rId10"/>
    <p:sldLayoutId id="214748380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7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029" name="Picture 79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1030" name="Rectangle 81">
            <a:extLst>
              <a:ext uri="{FF2B5EF4-FFF2-40B4-BE49-F238E27FC236}">
                <a16:creationId xmlns:a16="http://schemas.microsoft.com/office/drawing/2014/main" id="{A4FB2F27-3F7D-440E-A905-86607A92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31" name="Rectangle 83">
            <a:extLst>
              <a:ext uri="{FF2B5EF4-FFF2-40B4-BE49-F238E27FC236}">
                <a16:creationId xmlns:a16="http://schemas.microsoft.com/office/drawing/2014/main" id="{AF678C14-A033-4139-BCA9-8382B0396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032" name="Group 85">
            <a:extLst>
              <a:ext uri="{FF2B5EF4-FFF2-40B4-BE49-F238E27FC236}">
                <a16:creationId xmlns:a16="http://schemas.microsoft.com/office/drawing/2014/main" id="{14763DA8-CE3A-4B30-B2F5-0D128777F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F6B75A5A-FDA7-4C8E-BD65-8506C42AA8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0E6AFCAB-12BF-4A0B-B089-A794259D2F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721A6D34-AEE9-4DDA-B800-287FCAD41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609599"/>
            <a:ext cx="9121878" cy="1224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Rotary </a:t>
            </a:r>
            <a:r>
              <a:rPr lang="en-US" sz="4000" dirty="0" err="1"/>
              <a:t>som</a:t>
            </a:r>
            <a:r>
              <a:rPr lang="en-US" sz="4000" dirty="0"/>
              <a:t> </a:t>
            </a:r>
            <a:r>
              <a:rPr lang="en-US" sz="4000" dirty="0" err="1"/>
              <a:t>organisasjon</a:t>
            </a:r>
            <a:endParaRPr lang="en-US" sz="4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296293B-0167-4C26-A5D1-CE766DF5F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781" y="1693629"/>
            <a:ext cx="11307095" cy="474214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2286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Rotary </a:t>
            </a:r>
            <a:r>
              <a:rPr lang="en-US" dirty="0" err="1"/>
              <a:t>startet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1905 av Paul Harris </a:t>
            </a:r>
            <a:r>
              <a:rPr lang="en-US" dirty="0" err="1"/>
              <a:t>i</a:t>
            </a:r>
            <a:r>
              <a:rPr lang="en-US" dirty="0"/>
              <a:t> Chicago for å </a:t>
            </a:r>
            <a:r>
              <a:rPr lang="en-US" dirty="0" err="1"/>
              <a:t>rydde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dårlig</a:t>
            </a:r>
            <a:r>
              <a:rPr lang="en-US" dirty="0"/>
              <a:t> kultur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næringslivet</a:t>
            </a:r>
            <a:endParaRPr lang="en-US" dirty="0"/>
          </a:p>
          <a:p>
            <a:pPr marL="342900" indent="-2286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Firespørsmålsprøven</a:t>
            </a:r>
            <a:r>
              <a:rPr lang="en-US" dirty="0"/>
              <a:t> er et </a:t>
            </a:r>
            <a:r>
              <a:rPr lang="en-US" dirty="0" err="1"/>
              <a:t>verktøy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vi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bruke</a:t>
            </a:r>
            <a:r>
              <a:rPr lang="en-US" dirty="0"/>
              <a:t> for å handle </a:t>
            </a:r>
            <a:r>
              <a:rPr lang="en-US" dirty="0" err="1"/>
              <a:t>etisk</a:t>
            </a:r>
            <a:r>
              <a:rPr lang="en-US" dirty="0"/>
              <a:t> I</a:t>
            </a:r>
          </a:p>
          <a:p>
            <a:pPr marL="342900" indent="-2286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ulike</a:t>
            </a:r>
            <a:r>
              <a:rPr lang="en-US" dirty="0"/>
              <a:t> </a:t>
            </a:r>
            <a:r>
              <a:rPr lang="en-US" dirty="0" err="1"/>
              <a:t>situasjoner</a:t>
            </a:r>
            <a:r>
              <a:rPr lang="en-US" dirty="0"/>
              <a:t>:</a:t>
            </a:r>
          </a:p>
          <a:p>
            <a:pPr marL="114300" algn="l">
              <a:lnSpc>
                <a:spcPct val="100000"/>
              </a:lnSpc>
            </a:pPr>
            <a:r>
              <a:rPr lang="en-US" dirty="0"/>
              <a:t>                          -  Er det </a:t>
            </a:r>
            <a:r>
              <a:rPr lang="en-US" dirty="0" err="1"/>
              <a:t>sant</a:t>
            </a:r>
            <a:r>
              <a:rPr lang="en-US" dirty="0"/>
              <a:t>?</a:t>
            </a:r>
          </a:p>
          <a:p>
            <a:pPr marL="114300" algn="l">
              <a:lnSpc>
                <a:spcPct val="100000"/>
              </a:lnSpc>
            </a:pPr>
            <a:r>
              <a:rPr lang="en-US" dirty="0"/>
              <a:t>                          -  Er det </a:t>
            </a:r>
            <a:r>
              <a:rPr lang="en-US" dirty="0" err="1"/>
              <a:t>rettferdig</a:t>
            </a:r>
            <a:r>
              <a:rPr lang="en-US" dirty="0"/>
              <a:t> for alle </a:t>
            </a:r>
            <a:r>
              <a:rPr lang="en-US" dirty="0" err="1"/>
              <a:t>parter</a:t>
            </a:r>
            <a:r>
              <a:rPr lang="en-US" dirty="0"/>
              <a:t>?</a:t>
            </a:r>
          </a:p>
          <a:p>
            <a:pPr algn="l">
              <a:lnSpc>
                <a:spcPct val="100000"/>
              </a:lnSpc>
            </a:pPr>
            <a:r>
              <a:rPr lang="en-US" dirty="0"/>
              <a:t>                            -  </a:t>
            </a:r>
            <a:r>
              <a:rPr lang="en-US" dirty="0" err="1"/>
              <a:t>Vil</a:t>
            </a:r>
            <a:r>
              <a:rPr lang="en-US" dirty="0"/>
              <a:t> det </a:t>
            </a:r>
            <a:r>
              <a:rPr lang="en-US" dirty="0" err="1"/>
              <a:t>skape</a:t>
            </a:r>
            <a:r>
              <a:rPr lang="en-US" dirty="0"/>
              <a:t> </a:t>
            </a:r>
            <a:r>
              <a:rPr lang="en-US" dirty="0" err="1"/>
              <a:t>forståelse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bedre</a:t>
            </a:r>
            <a:r>
              <a:rPr lang="en-US" dirty="0"/>
              <a:t> </a:t>
            </a:r>
            <a:r>
              <a:rPr lang="en-US" dirty="0" err="1"/>
              <a:t>vennskap</a:t>
            </a:r>
            <a:r>
              <a:rPr lang="en-US" dirty="0"/>
              <a:t>?</a:t>
            </a:r>
          </a:p>
          <a:p>
            <a:pPr algn="l">
              <a:lnSpc>
                <a:spcPct val="100000"/>
              </a:lnSpc>
            </a:pPr>
            <a:r>
              <a:rPr lang="en-US" dirty="0"/>
              <a:t>                            - </a:t>
            </a:r>
            <a:r>
              <a:rPr lang="en-US" dirty="0" err="1"/>
              <a:t>Vil</a:t>
            </a:r>
            <a:r>
              <a:rPr lang="en-US" dirty="0"/>
              <a:t> det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beste</a:t>
            </a:r>
            <a:r>
              <a:rPr lang="en-US" dirty="0"/>
              <a:t> for alle </a:t>
            </a:r>
            <a:r>
              <a:rPr lang="en-US" dirty="0" err="1"/>
              <a:t>parter</a:t>
            </a:r>
            <a:r>
              <a:rPr lang="en-US" dirty="0"/>
              <a:t>?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en-US" dirty="0" err="1"/>
              <a:t>Rotarys</a:t>
            </a:r>
            <a:r>
              <a:rPr lang="en-US" dirty="0"/>
              <a:t> </a:t>
            </a:r>
            <a:r>
              <a:rPr lang="en-US" dirty="0" err="1"/>
              <a:t>formål</a:t>
            </a:r>
            <a:r>
              <a:rPr lang="en-US" dirty="0"/>
              <a:t>: Å </a:t>
            </a:r>
            <a:r>
              <a:rPr lang="en-US" dirty="0" err="1"/>
              <a:t>gagne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, “Service Above Self”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endParaRPr lang="en-US" dirty="0"/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en-US" dirty="0"/>
              <a:t>Rotary var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stiftelsen</a:t>
            </a:r>
            <a:r>
              <a:rPr lang="en-US" dirty="0"/>
              <a:t> av FN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endParaRPr lang="en-US" dirty="0"/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en-US" dirty="0" err="1"/>
              <a:t>Yrkesbasert</a:t>
            </a:r>
            <a:r>
              <a:rPr lang="en-US" dirty="0"/>
              <a:t> </a:t>
            </a:r>
            <a:r>
              <a:rPr lang="en-US" dirty="0" err="1"/>
              <a:t>organisasjon</a:t>
            </a:r>
            <a:r>
              <a:rPr lang="en-US" dirty="0"/>
              <a:t>  35 000 </a:t>
            </a:r>
            <a:r>
              <a:rPr lang="en-US" dirty="0" err="1"/>
              <a:t>klubber</a:t>
            </a:r>
            <a:r>
              <a:rPr lang="en-US" dirty="0"/>
              <a:t>  1,2 mill. </a:t>
            </a:r>
            <a:r>
              <a:rPr lang="en-US" dirty="0" err="1"/>
              <a:t>medlemmer</a:t>
            </a:r>
            <a:r>
              <a:rPr lang="en-US" dirty="0"/>
              <a:t> over hele </a:t>
            </a:r>
            <a:r>
              <a:rPr lang="en-US" dirty="0" err="1"/>
              <a:t>verden</a:t>
            </a:r>
            <a:endParaRPr lang="en-US" dirty="0"/>
          </a:p>
          <a:p>
            <a:pPr algn="l">
              <a:lnSpc>
                <a:spcPct val="100000"/>
              </a:lnSpc>
            </a:pPr>
            <a:endParaRPr lang="en-US" dirty="0"/>
          </a:p>
          <a:p>
            <a:pPr marL="342900" indent="-2286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386DE03-B435-4E3B-BB20-DC9C154B40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721982" y="188560"/>
            <a:ext cx="1042200" cy="96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637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958C82-ECBF-4173-9883-F5F9C5B7D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180918"/>
            <a:ext cx="10895106" cy="972021"/>
          </a:xfrm>
        </p:spPr>
        <p:txBody>
          <a:bodyPr/>
          <a:lstStyle/>
          <a:p>
            <a:r>
              <a:rPr lang="nb-NO" dirty="0"/>
              <a:t>Nytt fra </a:t>
            </a:r>
            <a:r>
              <a:rPr lang="nb-NO" dirty="0" err="1"/>
              <a:t>Rotary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D478AC-B3E3-4890-A9BF-FB366E0F4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152939"/>
            <a:ext cx="11274612" cy="5524143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Ny RI-president for 2021/22:Shekhar </a:t>
            </a:r>
            <a:r>
              <a:rPr lang="nb-NO" dirty="0" err="1"/>
              <a:t>Mehta</a:t>
            </a:r>
            <a:r>
              <a:rPr lang="nb-NO" dirty="0"/>
              <a:t>, fra India</a:t>
            </a:r>
          </a:p>
          <a:p>
            <a:r>
              <a:rPr lang="nb-NO" dirty="0"/>
              <a:t>Årets motto: «Serve to </a:t>
            </a:r>
            <a:r>
              <a:rPr lang="nb-NO" dirty="0" err="1"/>
              <a:t>change</a:t>
            </a:r>
            <a:r>
              <a:rPr lang="nb-NO" dirty="0"/>
              <a:t> lives»</a:t>
            </a:r>
          </a:p>
          <a:p>
            <a:pPr marL="0" indent="0">
              <a:buNone/>
            </a:pPr>
            <a:r>
              <a:rPr lang="nb-NO" dirty="0"/>
              <a:t>   (Bidra til å forandre andres liv)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Nytt Fokusområde fra 2020/21: </a:t>
            </a:r>
            <a:r>
              <a:rPr lang="nb-NO" b="1" dirty="0" err="1"/>
              <a:t>FN`s</a:t>
            </a:r>
            <a:r>
              <a:rPr lang="nb-NO" b="1" dirty="0"/>
              <a:t> </a:t>
            </a:r>
            <a:r>
              <a:rPr lang="nb-NO" b="1" dirty="0" err="1"/>
              <a:t>bærekraftsmål</a:t>
            </a:r>
            <a:r>
              <a:rPr lang="nb-NO" b="1" dirty="0"/>
              <a:t>: (17 mål)</a:t>
            </a:r>
          </a:p>
          <a:p>
            <a:pPr marL="0" indent="0">
              <a:buNone/>
            </a:pPr>
            <a:r>
              <a:rPr lang="nb-NO" dirty="0"/>
              <a:t>                     - Utrydde fattigdom</a:t>
            </a:r>
          </a:p>
          <a:p>
            <a:pPr marL="0" indent="0">
              <a:buNone/>
            </a:pPr>
            <a:r>
              <a:rPr lang="nb-NO" dirty="0"/>
              <a:t>                     - Bekjempe ulikhet</a:t>
            </a:r>
          </a:p>
          <a:p>
            <a:pPr marL="0" indent="0">
              <a:buNone/>
            </a:pPr>
            <a:r>
              <a:rPr lang="nb-NO" dirty="0"/>
              <a:t>                     - Stoppe klimaendringene innen 2030</a:t>
            </a:r>
          </a:p>
          <a:p>
            <a:endParaRPr lang="nb-NO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425E8C7-0AC3-4BEE-9267-164DE8C453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671136" y="180917"/>
            <a:ext cx="972054" cy="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5041DCD6-8105-4EBE-A746-3ACE9BCC7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015" y="1369588"/>
            <a:ext cx="1908175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84536576-3234-4CCB-941D-FD5D9F456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05" y="2995364"/>
            <a:ext cx="4504650" cy="93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726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7B79B8-6A03-4437-B656-C09B41E57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1"/>
            <a:ext cx="10895106" cy="816864"/>
          </a:xfrm>
        </p:spPr>
        <p:txBody>
          <a:bodyPr/>
          <a:lstStyle/>
          <a:p>
            <a:r>
              <a:rPr lang="nb-NO" dirty="0"/>
              <a:t>Bekjempelse av Polio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E14E70-7799-4ECB-80F2-CA03A055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365739"/>
            <a:ext cx="11274612" cy="5291093"/>
          </a:xfrm>
        </p:spPr>
        <p:txBody>
          <a:bodyPr/>
          <a:lstStyle/>
          <a:p>
            <a:r>
              <a:rPr lang="nb-NO" dirty="0"/>
              <a:t>Nær 19 mill. barn er reddet fra død eller lammelser </a:t>
            </a:r>
          </a:p>
          <a:p>
            <a:r>
              <a:rPr lang="nb-NO" dirty="0"/>
              <a:t>Polio redusert i verden med 99,9%</a:t>
            </a:r>
          </a:p>
          <a:p>
            <a:r>
              <a:rPr lang="nb-NO" dirty="0"/>
              <a:t>2 land rapporterer Wild polio virus  Afghanistan (56 tilfeller)</a:t>
            </a:r>
          </a:p>
          <a:p>
            <a:pPr marL="0" indent="0">
              <a:buNone/>
            </a:pPr>
            <a:r>
              <a:rPr lang="nb-NO" dirty="0"/>
              <a:t>                                                                    Pakistan (40 tilfeller)</a:t>
            </a:r>
          </a:p>
          <a:p>
            <a:pPr marL="0" indent="0">
              <a:buNone/>
            </a:pPr>
            <a:r>
              <a:rPr lang="nb-NO" dirty="0"/>
              <a:t>  Vaksinasjon av 400 </a:t>
            </a:r>
            <a:r>
              <a:rPr lang="nb-NO" dirty="0" err="1"/>
              <a:t>mill</a:t>
            </a:r>
            <a:r>
              <a:rPr lang="nb-NO" dirty="0"/>
              <a:t> barn i 40 land hvert år de neste 10 årene</a:t>
            </a:r>
          </a:p>
          <a:p>
            <a:pPr marL="0" indent="0">
              <a:buNone/>
            </a:pPr>
            <a:r>
              <a:rPr lang="nb-NO" dirty="0"/>
              <a:t>  Organisere polioarbeidere og drive overvåking av polio i 70 land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9441387-B82D-40C4-9FAC-4E2B2E095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820823" y="223293"/>
            <a:ext cx="1065953" cy="95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92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F5F124-8D27-4683-81A6-B651410D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974961"/>
          </a:xfrm>
        </p:spPr>
        <p:txBody>
          <a:bodyPr/>
          <a:lstStyle/>
          <a:p>
            <a:r>
              <a:rPr lang="nb-NO" dirty="0" err="1"/>
              <a:t>Rotarys</a:t>
            </a:r>
            <a:r>
              <a:rPr lang="nb-NO" dirty="0"/>
              <a:t> innsats i </a:t>
            </a:r>
            <a:r>
              <a:rPr lang="nb-NO" dirty="0" err="1"/>
              <a:t>Covid</a:t>
            </a:r>
            <a:r>
              <a:rPr lang="nb-NO" dirty="0"/>
              <a:t> 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DA05B5-0BF9-4076-9EBC-FE90F2280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158240"/>
            <a:ext cx="11274612" cy="5596128"/>
          </a:xfrm>
        </p:spPr>
        <p:txBody>
          <a:bodyPr>
            <a:normAutofit fontScale="92500"/>
          </a:bodyPr>
          <a:lstStyle/>
          <a:p>
            <a:r>
              <a:rPr lang="nb-NO" dirty="0"/>
              <a:t>5 mnd. stopp i vaksinasjonen mot Polio i 2020. I stedet bidro </a:t>
            </a:r>
            <a:r>
              <a:rPr lang="nb-NO" dirty="0" err="1"/>
              <a:t>Rotary</a:t>
            </a:r>
            <a:r>
              <a:rPr lang="nb-NO" dirty="0"/>
              <a:t> til bekjempelse av </a:t>
            </a:r>
            <a:r>
              <a:rPr lang="nb-NO" dirty="0" err="1"/>
              <a:t>Covid</a:t>
            </a:r>
            <a:r>
              <a:rPr lang="nb-NO" dirty="0"/>
              <a:t> 19 i 50 land.</a:t>
            </a:r>
          </a:p>
          <a:p>
            <a:r>
              <a:rPr lang="nb-NO" dirty="0" err="1"/>
              <a:t>Rotarys</a:t>
            </a:r>
            <a:r>
              <a:rPr lang="nb-NO" dirty="0"/>
              <a:t> bidrag til </a:t>
            </a:r>
            <a:r>
              <a:rPr lang="nb-NO" dirty="0" err="1"/>
              <a:t>Covid</a:t>
            </a:r>
            <a:r>
              <a:rPr lang="nb-NO" dirty="0"/>
              <a:t> 19: 104 mill. Dollar</a:t>
            </a:r>
          </a:p>
          <a:p>
            <a:r>
              <a:rPr lang="nb-NO" dirty="0"/>
              <a:t>Av frivillig innsats, </a:t>
            </a:r>
            <a:r>
              <a:rPr lang="nb-NO" dirty="0" err="1"/>
              <a:t>Rotary</a:t>
            </a:r>
            <a:r>
              <a:rPr lang="nb-NO" dirty="0"/>
              <a:t> lå på Topp 10 i verdenssammenheng</a:t>
            </a:r>
          </a:p>
          <a:p>
            <a:r>
              <a:rPr lang="nb-NO" dirty="0"/>
              <a:t>Drevet sykdomsovervåking for å avdekke </a:t>
            </a:r>
            <a:r>
              <a:rPr lang="nb-NO" dirty="0" err="1"/>
              <a:t>Covid</a:t>
            </a:r>
            <a:r>
              <a:rPr lang="nb-NO" dirty="0"/>
              <a:t> 19</a:t>
            </a:r>
          </a:p>
          <a:p>
            <a:r>
              <a:rPr lang="nb-NO" dirty="0"/>
              <a:t>Hjulpet til med testing og drevet opplæring av helsearbeidere</a:t>
            </a:r>
          </a:p>
          <a:p>
            <a:r>
              <a:rPr lang="nb-NO" dirty="0"/>
              <a:t>Stilt med datautstyr og laboratorier, bidratt i kontaktsporing</a:t>
            </a:r>
          </a:p>
          <a:p>
            <a:r>
              <a:rPr lang="nb-NO" dirty="0"/>
              <a:t>Drevet opplæring av befolkningen i smittevern og opplysningsarbeid</a:t>
            </a:r>
          </a:p>
          <a:p>
            <a:r>
              <a:rPr lang="nb-NO" dirty="0"/>
              <a:t>D2310: Bekkelaget, </a:t>
            </a:r>
            <a:r>
              <a:rPr lang="nb-NO" dirty="0" err="1"/>
              <a:t>Hokksund,Gimle</a:t>
            </a:r>
            <a:r>
              <a:rPr lang="nb-NO" dirty="0"/>
              <a:t>, Oslo </a:t>
            </a:r>
            <a:r>
              <a:rPr lang="nb-NO" dirty="0" err="1"/>
              <a:t>Vest:USD</a:t>
            </a:r>
            <a:r>
              <a:rPr lang="nb-NO" dirty="0"/>
              <a:t> 2950</a:t>
            </a:r>
          </a:p>
          <a:p>
            <a:r>
              <a:rPr lang="nb-NO" dirty="0"/>
              <a:t>Distriktet matchet 100%: Totalt: USD 5 900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CC7B52B-E413-4866-B7E2-79EB28E835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903981" y="195123"/>
            <a:ext cx="899638" cy="80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13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EE393E57-71D1-41D9-9FD7-B3ABCE717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94" y="1865307"/>
            <a:ext cx="1066892" cy="96325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17C7EE9-A2D6-4B24-B161-87909E70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75827"/>
            <a:ext cx="10895106" cy="3742212"/>
          </a:xfrm>
        </p:spPr>
        <p:txBody>
          <a:bodyPr/>
          <a:lstStyle/>
          <a:p>
            <a:r>
              <a:rPr lang="nb-NO" dirty="0"/>
              <a:t>          Arbeidet med Kommunikasjonsplan</a:t>
            </a:r>
          </a:p>
        </p:txBody>
      </p:sp>
    </p:spTree>
    <p:extLst>
      <p:ext uri="{BB962C8B-B14F-4D97-AF65-F5344CB8AC3E}">
        <p14:creationId xmlns:p14="http://schemas.microsoft.com/office/powerpoint/2010/main" val="1592415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7CE0B1-EB70-426E-90AD-4EBDB72C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3" y="326431"/>
            <a:ext cx="10895106" cy="1325563"/>
          </a:xfrm>
        </p:spPr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B1E328-B442-4D9C-AECF-44BF7F1E6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662518"/>
            <a:ext cx="11274612" cy="5532963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Hunn/Gjøvik RK – Kommunikasjonsstrategi</a:t>
            </a:r>
          </a:p>
          <a:p>
            <a:pPr>
              <a:buFontTx/>
              <a:buChar char="-"/>
            </a:pPr>
            <a:r>
              <a:rPr lang="nb-NO" sz="2000" dirty="0"/>
              <a:t>Viktig med informasjon og kommunikasjon med omgivelsene for å  </a:t>
            </a:r>
          </a:p>
          <a:p>
            <a:pPr marL="0" indent="0">
              <a:buNone/>
            </a:pPr>
            <a:r>
              <a:rPr lang="nb-NO" sz="2000" dirty="0"/>
              <a:t>   skape interesse for </a:t>
            </a:r>
            <a:r>
              <a:rPr lang="nb-NO" sz="2000" dirty="0" err="1"/>
              <a:t>Rotary</a:t>
            </a:r>
            <a:r>
              <a:rPr lang="nb-NO" sz="2000" dirty="0"/>
              <a:t> og gi en riktig oppfatning av hva </a:t>
            </a:r>
            <a:r>
              <a:rPr lang="nb-NO" sz="2000" dirty="0" err="1"/>
              <a:t>Rotary</a:t>
            </a:r>
            <a:r>
              <a:rPr lang="nb-NO" sz="2000" dirty="0"/>
              <a:t>   </a:t>
            </a:r>
          </a:p>
          <a:p>
            <a:pPr marL="0" indent="0">
              <a:buNone/>
            </a:pPr>
            <a:r>
              <a:rPr lang="nb-NO" sz="2000" dirty="0"/>
              <a:t>   står for.</a:t>
            </a:r>
          </a:p>
          <a:p>
            <a:pPr marL="0" indent="0">
              <a:buNone/>
            </a:pPr>
            <a:r>
              <a:rPr lang="nb-NO" sz="2000" dirty="0"/>
              <a:t>-  I strategisk 3-årsplan, er det opprettet en </a:t>
            </a:r>
            <a:r>
              <a:rPr lang="nb-NO" sz="2000" dirty="0" err="1"/>
              <a:t>komitè</a:t>
            </a:r>
            <a:r>
              <a:rPr lang="nb-NO" sz="2000" dirty="0"/>
              <a:t> som skal jobbe    </a:t>
            </a:r>
          </a:p>
          <a:p>
            <a:pPr marL="0" indent="0">
              <a:buNone/>
            </a:pPr>
            <a:r>
              <a:rPr lang="nb-NO" sz="2000" dirty="0"/>
              <a:t>   med IT/Web/PR/Omdømme</a:t>
            </a:r>
          </a:p>
          <a:p>
            <a:pPr>
              <a:buFontTx/>
              <a:buChar char="-"/>
            </a:pPr>
            <a:r>
              <a:rPr lang="nb-NO" sz="2000" dirty="0"/>
              <a:t>Komitemedlemmer: Ola, Trude, Sofia og jeg som leder.</a:t>
            </a:r>
          </a:p>
          <a:p>
            <a:pPr marL="0" indent="0">
              <a:buNone/>
            </a:pPr>
            <a:r>
              <a:rPr lang="nb-NO" sz="2000" dirty="0"/>
              <a:t>-  Mål: Medlemmene i Hunn/Gjøvik RK skal bruke </a:t>
            </a:r>
            <a:r>
              <a:rPr lang="nb-NO" sz="2000" dirty="0" err="1"/>
              <a:t>Rotarys</a:t>
            </a:r>
            <a:r>
              <a:rPr lang="nb-NO" sz="2000" dirty="0"/>
              <a:t> IKT-system inkludert hjemmesiden  </a:t>
            </a:r>
          </a:p>
          <a:p>
            <a:pPr marL="0" indent="0">
              <a:buNone/>
            </a:pPr>
            <a:r>
              <a:rPr lang="nb-NO" sz="2000" dirty="0"/>
              <a:t>   som kilde til informasjon. Klubben skal bruke sosiale medier i omdømmebygging og til    </a:t>
            </a:r>
          </a:p>
          <a:p>
            <a:pPr marL="0" indent="0">
              <a:buNone/>
            </a:pPr>
            <a:r>
              <a:rPr lang="nb-NO" sz="2000" dirty="0"/>
              <a:t>   rekruttering av nye medlemmer. Ola følger opp de digitale sidene våre på en utmerket måte.</a:t>
            </a:r>
          </a:p>
          <a:p>
            <a:pPr marL="0" indent="0">
              <a:buNone/>
            </a:pPr>
            <a:r>
              <a:rPr lang="nb-NO" sz="2000" dirty="0"/>
              <a:t>- Utarbeide en strategiplan for PR og omdømmebygging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b="1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ECE449A-F142-4D35-A018-C251E16AFB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916854" y="218735"/>
            <a:ext cx="959188" cy="88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41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7CE0B1-EB70-426E-90AD-4EBDB72C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13469"/>
            <a:ext cx="10895106" cy="905762"/>
          </a:xfrm>
        </p:spPr>
        <p:txBody>
          <a:bodyPr/>
          <a:lstStyle/>
          <a:p>
            <a:r>
              <a:rPr lang="nb-NO" dirty="0"/>
              <a:t> </a:t>
            </a:r>
            <a:r>
              <a:rPr lang="nb-NO" sz="2800" b="1" dirty="0"/>
              <a:t>Strategiplan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B1E328-B442-4D9C-AECF-44BF7F1E6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524000"/>
            <a:ext cx="11274612" cy="4621213"/>
          </a:xfrm>
        </p:spPr>
        <p:txBody>
          <a:bodyPr>
            <a:normAutofit lnSpcReduction="10000"/>
          </a:bodyPr>
          <a:lstStyle/>
          <a:p>
            <a:r>
              <a:rPr lang="nb-NO" sz="2000" dirty="0"/>
              <a:t>Mal: Forslag på en strategiplan fra Distriktet</a:t>
            </a:r>
          </a:p>
          <a:p>
            <a:r>
              <a:rPr lang="nb-NO" sz="2000" dirty="0"/>
              <a:t>Noen av svarene på en markedsundersøkelse utført av et firma, </a:t>
            </a:r>
            <a:r>
              <a:rPr lang="nb-NO" sz="2000" dirty="0" err="1"/>
              <a:t>Burston</a:t>
            </a:r>
            <a:r>
              <a:rPr lang="nb-NO" sz="2000" dirty="0"/>
              <a:t> Marsteller, i 2018</a:t>
            </a:r>
          </a:p>
          <a:p>
            <a:pPr marL="0" indent="0">
              <a:buNone/>
            </a:pPr>
            <a:r>
              <a:rPr lang="nb-NO" dirty="0"/>
              <a:t>    -</a:t>
            </a:r>
            <a:r>
              <a:rPr lang="nb-NO" sz="2000" dirty="0"/>
              <a:t> </a:t>
            </a:r>
            <a:r>
              <a:rPr lang="nb-NO" sz="2000" dirty="0" err="1"/>
              <a:t>Rotary</a:t>
            </a:r>
            <a:r>
              <a:rPr lang="nb-NO" sz="2000" dirty="0"/>
              <a:t> er en selskapsklubb som er forbeholdt eldre menn som oppfattes som lite   </a:t>
            </a:r>
          </a:p>
          <a:p>
            <a:pPr marL="0" indent="0">
              <a:buNone/>
            </a:pPr>
            <a:r>
              <a:rPr lang="nb-NO" sz="2000" dirty="0"/>
              <a:t>         inkluderende</a:t>
            </a:r>
          </a:p>
          <a:p>
            <a:pPr marL="0" indent="0">
              <a:buNone/>
            </a:pPr>
            <a:r>
              <a:rPr lang="nb-NO" sz="2000" dirty="0"/>
              <a:t>      - Er kjent som et viktig nettverk for mange, men hva klubben står for, er mer uklart, og det    </a:t>
            </a:r>
          </a:p>
          <a:p>
            <a:pPr marL="0" indent="0">
              <a:buNone/>
            </a:pPr>
            <a:r>
              <a:rPr lang="nb-NO" sz="2000" dirty="0"/>
              <a:t>        kan virke som at </a:t>
            </a:r>
            <a:r>
              <a:rPr lang="nb-NO" sz="2000" dirty="0" err="1"/>
              <a:t>Rotary</a:t>
            </a:r>
            <a:r>
              <a:rPr lang="nb-NO" sz="2000" dirty="0"/>
              <a:t> ikke utgjør en forskjell i samfunnet</a:t>
            </a:r>
          </a:p>
          <a:p>
            <a:pPr marL="0" indent="0">
              <a:buNone/>
            </a:pPr>
            <a:r>
              <a:rPr lang="nb-NO" sz="2000" dirty="0"/>
              <a:t>       - Barriere: En svært homogen gruppe mht. alder og kjønn, lite kontinuitet blant ledelsen og  </a:t>
            </a:r>
          </a:p>
          <a:p>
            <a:pPr marL="0" indent="0">
              <a:buNone/>
            </a:pPr>
            <a:r>
              <a:rPr lang="nb-NO" sz="2000" dirty="0"/>
              <a:t>         bruk av pompøse titler</a:t>
            </a:r>
          </a:p>
          <a:p>
            <a:pPr marL="0" indent="0">
              <a:buNone/>
            </a:pPr>
            <a:r>
              <a:rPr lang="nb-NO" sz="2000" dirty="0"/>
              <a:t>       - Klubbene er helt selvstendige  til å velge hva de skal gjøre, følger ikke retningslinjer og det   </a:t>
            </a:r>
          </a:p>
          <a:p>
            <a:pPr marL="0" indent="0">
              <a:buNone/>
            </a:pPr>
            <a:r>
              <a:rPr lang="nb-NO" sz="2000" dirty="0"/>
              <a:t>         er lav </a:t>
            </a:r>
            <a:r>
              <a:rPr lang="nb-NO" sz="2000" dirty="0" err="1"/>
              <a:t>Rotary</a:t>
            </a:r>
            <a:r>
              <a:rPr lang="nb-NO" sz="2000" dirty="0"/>
              <a:t>-kunnskap blant medlemmene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BC58D11-68BE-47B4-A489-2C41A6EF5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1021961" y="413468"/>
            <a:ext cx="978853" cy="90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636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048576-475A-45F2-85DB-04FE4C63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666627"/>
          </a:xfrm>
        </p:spPr>
        <p:txBody>
          <a:bodyPr>
            <a:normAutofit/>
          </a:bodyPr>
          <a:lstStyle/>
          <a:p>
            <a:r>
              <a:rPr lang="nb-NO" sz="2800" b="1" dirty="0"/>
              <a:t>Innhold i kommunikasjonsplanen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A31B71-E5A9-4F98-B713-6C7083DED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088850"/>
            <a:ext cx="11274612" cy="5606918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Visjon</a:t>
            </a:r>
            <a:r>
              <a:rPr lang="nb-NO" dirty="0"/>
              <a:t>: «</a:t>
            </a:r>
            <a:r>
              <a:rPr lang="nb-NO" dirty="0" err="1"/>
              <a:t>Together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see</a:t>
            </a:r>
            <a:r>
              <a:rPr lang="nb-NO" dirty="0"/>
              <a:t> a </a:t>
            </a:r>
            <a:r>
              <a:rPr lang="nb-NO" dirty="0" err="1"/>
              <a:t>world</a:t>
            </a:r>
            <a:r>
              <a:rPr lang="nb-NO" dirty="0"/>
              <a:t> </a:t>
            </a:r>
            <a:r>
              <a:rPr lang="nb-NO" dirty="0" err="1"/>
              <a:t>where</a:t>
            </a:r>
            <a:r>
              <a:rPr lang="nb-NO" dirty="0"/>
              <a:t> </a:t>
            </a:r>
            <a:r>
              <a:rPr lang="nb-NO" dirty="0" err="1"/>
              <a:t>people</a:t>
            </a:r>
            <a:r>
              <a:rPr lang="nb-NO" dirty="0"/>
              <a:t> </a:t>
            </a:r>
            <a:r>
              <a:rPr lang="nb-NO" dirty="0" err="1"/>
              <a:t>unite</a:t>
            </a:r>
            <a:r>
              <a:rPr lang="nb-NO" dirty="0"/>
              <a:t> and </a:t>
            </a:r>
            <a:r>
              <a:rPr lang="nb-NO" dirty="0" err="1"/>
              <a:t>take</a:t>
            </a:r>
            <a:r>
              <a:rPr lang="nb-NO" dirty="0"/>
              <a:t> action to </a:t>
            </a:r>
            <a:r>
              <a:rPr lang="nb-NO" dirty="0" err="1"/>
              <a:t>create</a:t>
            </a:r>
            <a:r>
              <a:rPr lang="nb-NO" dirty="0"/>
              <a:t> a lasting </a:t>
            </a:r>
            <a:r>
              <a:rPr lang="nb-NO" dirty="0" err="1"/>
              <a:t>change</a:t>
            </a:r>
            <a:r>
              <a:rPr lang="nb-NO" dirty="0"/>
              <a:t> – </a:t>
            </a:r>
            <a:r>
              <a:rPr lang="nb-NO" dirty="0" err="1"/>
              <a:t>across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globe</a:t>
            </a:r>
            <a:r>
              <a:rPr lang="nb-NO" dirty="0"/>
              <a:t>, in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communities</a:t>
            </a:r>
            <a:r>
              <a:rPr lang="nb-NO" dirty="0"/>
              <a:t> and in </a:t>
            </a:r>
            <a:r>
              <a:rPr lang="nb-NO" dirty="0" err="1"/>
              <a:t>ourselves</a:t>
            </a:r>
            <a:r>
              <a:rPr lang="nb-NO" dirty="0"/>
              <a:t>»</a:t>
            </a:r>
          </a:p>
          <a:p>
            <a:r>
              <a:rPr lang="nb-NO" b="1" dirty="0"/>
              <a:t>Strategi: - </a:t>
            </a:r>
            <a:r>
              <a:rPr lang="nb-NO" dirty="0"/>
              <a:t>Støtte og styrke klubbene – øke og beholde  </a:t>
            </a:r>
          </a:p>
          <a:p>
            <a:pPr marL="0" indent="0">
              <a:buNone/>
            </a:pPr>
            <a:r>
              <a:rPr lang="nb-NO" dirty="0"/>
              <a:t>                       medlemmer, samt styrke mangfoldet</a:t>
            </a:r>
          </a:p>
          <a:p>
            <a:pPr marL="0" indent="0">
              <a:buNone/>
            </a:pPr>
            <a:r>
              <a:rPr lang="nb-NO" dirty="0"/>
              <a:t>                     - Fokusere på humanitære tjenester – herunder </a:t>
            </a:r>
          </a:p>
          <a:p>
            <a:pPr marL="0" indent="0">
              <a:buNone/>
            </a:pPr>
            <a:r>
              <a:rPr lang="nb-NO" dirty="0"/>
              <a:t>                        samarbeid med ulike samarbeidspartnere og sette i </a:t>
            </a:r>
          </a:p>
          <a:p>
            <a:pPr marL="0" indent="0">
              <a:buNone/>
            </a:pPr>
            <a:r>
              <a:rPr lang="nb-NO" dirty="0"/>
              <a:t>                        gang relevante prosjekter, bl.a. for unge</a:t>
            </a:r>
          </a:p>
          <a:p>
            <a:pPr marL="0" indent="0">
              <a:buNone/>
            </a:pPr>
            <a:r>
              <a:rPr lang="nb-NO" dirty="0"/>
              <a:t>                      - Forsterke profil, PR og omdømme – fremme  </a:t>
            </a:r>
          </a:p>
          <a:p>
            <a:pPr marL="0" indent="0">
              <a:buNone/>
            </a:pPr>
            <a:r>
              <a:rPr lang="nb-NO" dirty="0"/>
              <a:t>                        kjerneverdier og markedsføre klubbens prosjekter</a:t>
            </a:r>
          </a:p>
          <a:p>
            <a:pPr marL="0" indent="0">
              <a:buNone/>
            </a:pPr>
            <a:r>
              <a:rPr lang="nb-NO" dirty="0"/>
              <a:t>                      - Fokus på å skaffe nye medlemmer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9D7E858-DF5D-47A0-88AB-73F822A584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1130116" y="422223"/>
            <a:ext cx="939524" cy="86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578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FFD2FE-B145-4EDF-BAF0-70A1A414E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1"/>
            <a:ext cx="10895106" cy="696124"/>
          </a:xfrm>
        </p:spPr>
        <p:txBody>
          <a:bodyPr>
            <a:normAutofit fontScale="90000"/>
          </a:bodyPr>
          <a:lstStyle/>
          <a:p>
            <a:r>
              <a:rPr lang="nb-NO" dirty="0"/>
              <a:t>Mål: Bidra til å synliggjøre </a:t>
            </a:r>
            <a:r>
              <a:rPr lang="nb-NO" dirty="0" err="1"/>
              <a:t>Rotarys</a:t>
            </a:r>
            <a:r>
              <a:rPr lang="nb-NO" dirty="0"/>
              <a:t> kjerneverdier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78544F-479B-4B33-8866-212DF542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170039"/>
            <a:ext cx="11274612" cy="5407742"/>
          </a:xfrm>
        </p:spPr>
        <p:txBody>
          <a:bodyPr/>
          <a:lstStyle/>
          <a:p>
            <a:r>
              <a:rPr lang="nb-NO" sz="2000" dirty="0"/>
              <a:t>Delmål: - Øke medlemsmassen</a:t>
            </a:r>
          </a:p>
          <a:p>
            <a:pPr marL="0" indent="0">
              <a:buNone/>
            </a:pPr>
            <a:r>
              <a:rPr lang="nb-NO" sz="2000" dirty="0"/>
              <a:t>                  - Å skape entusiasme rundt </a:t>
            </a:r>
            <a:r>
              <a:rPr lang="nb-NO" sz="2000" dirty="0" err="1"/>
              <a:t>Rotarys</a:t>
            </a:r>
            <a:r>
              <a:rPr lang="nb-NO" sz="2000" dirty="0"/>
              <a:t> prosjekter og  </a:t>
            </a:r>
          </a:p>
          <a:p>
            <a:pPr marL="0" indent="0">
              <a:buNone/>
            </a:pPr>
            <a:r>
              <a:rPr lang="nb-NO" sz="2000" dirty="0"/>
              <a:t>                    aktiviteter blant medlemmene  </a:t>
            </a:r>
          </a:p>
          <a:p>
            <a:pPr marL="0" indent="0">
              <a:buNone/>
            </a:pPr>
            <a:r>
              <a:rPr lang="nb-NO" sz="2000" dirty="0"/>
              <a:t>                   - Fremme mangfoldet</a:t>
            </a:r>
          </a:p>
          <a:p>
            <a:pPr marL="0" indent="0">
              <a:buNone/>
            </a:pPr>
            <a:r>
              <a:rPr lang="nb-NO" sz="2000" dirty="0"/>
              <a:t>                   - Ta sosiale media og lokal presse i bruk</a:t>
            </a:r>
          </a:p>
          <a:p>
            <a:pPr marL="0" indent="0">
              <a:buNone/>
            </a:pPr>
            <a:endParaRPr lang="nb-NO" sz="2000" dirty="0"/>
          </a:p>
          <a:p>
            <a:pPr>
              <a:buFontTx/>
              <a:buChar char="-"/>
            </a:pPr>
            <a:r>
              <a:rPr lang="nb-NO" sz="2000" dirty="0"/>
              <a:t>Definere målgrupper    </a:t>
            </a:r>
          </a:p>
          <a:p>
            <a:pPr>
              <a:buFontTx/>
              <a:buChar char="-"/>
            </a:pPr>
            <a:r>
              <a:rPr lang="nb-NO" sz="2000" dirty="0"/>
              <a:t>Definere hva slags kanaler vi ønsker å benytte oss av</a:t>
            </a:r>
          </a:p>
          <a:p>
            <a:pPr>
              <a:buFontTx/>
              <a:buChar char="-"/>
            </a:pPr>
            <a:r>
              <a:rPr lang="nb-NO" sz="2000" dirty="0"/>
              <a:t>Ulike kanaler til ulike målgrupper</a:t>
            </a:r>
          </a:p>
          <a:p>
            <a:pPr>
              <a:buFontTx/>
              <a:buChar char="-"/>
            </a:pPr>
            <a:r>
              <a:rPr lang="nb-NO" sz="2000" dirty="0"/>
              <a:t>Hovedbudskapet vi skal formidle: «</a:t>
            </a:r>
            <a:r>
              <a:rPr lang="nb-NO" sz="2000" dirty="0" err="1"/>
              <a:t>Rotary</a:t>
            </a:r>
            <a:r>
              <a:rPr lang="nb-NO" sz="2000" dirty="0"/>
              <a:t> er et åpent og mangfoldig yrkesnettverk som bruker sine ressurser og sin kompetanse til å gagne andre – lokalt, nasjonalt og internasjonalt»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4F2B3BA-1AF7-4A9B-A911-86DA3BC95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1090787" y="365761"/>
            <a:ext cx="949356" cy="87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108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C5F1ED-D18C-415A-BBBF-D3989E3D3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902601"/>
          </a:xfrm>
        </p:spPr>
        <p:txBody>
          <a:bodyPr>
            <a:normAutofit/>
          </a:bodyPr>
          <a:lstStyle/>
          <a:p>
            <a:r>
              <a:rPr lang="nb-NO" sz="2800" b="1" dirty="0"/>
              <a:t>Begrep vi bruker i vår kommunikasjon….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F5C4F6-47B9-4EE9-B954-3D3A468AD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268362"/>
            <a:ext cx="11274612" cy="5427406"/>
          </a:xfrm>
        </p:spPr>
        <p:txBody>
          <a:bodyPr/>
          <a:lstStyle/>
          <a:p>
            <a:r>
              <a:rPr lang="nb-NO" dirty="0" err="1"/>
              <a:t>Rotary</a:t>
            </a:r>
            <a:r>
              <a:rPr lang="nb-NO" dirty="0"/>
              <a:t> baserer seg på:</a:t>
            </a:r>
          </a:p>
          <a:p>
            <a:pPr marL="0" indent="0">
              <a:buNone/>
            </a:pPr>
            <a:r>
              <a:rPr lang="nb-NO" dirty="0"/>
              <a:t>                      - Frivillighet</a:t>
            </a:r>
          </a:p>
          <a:p>
            <a:pPr marL="0" indent="0">
              <a:buNone/>
            </a:pPr>
            <a:r>
              <a:rPr lang="nb-NO" dirty="0"/>
              <a:t>                      - Mangfold</a:t>
            </a:r>
          </a:p>
          <a:p>
            <a:pPr marL="0" indent="0">
              <a:buNone/>
            </a:pPr>
            <a:r>
              <a:rPr lang="nb-NO" dirty="0"/>
              <a:t>                      - Åpenhet</a:t>
            </a:r>
          </a:p>
          <a:p>
            <a:pPr marL="0" indent="0">
              <a:buNone/>
            </a:pPr>
            <a:r>
              <a:rPr lang="nb-NO" dirty="0"/>
              <a:t>                      - Møteplass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DA0C101-C598-4002-ABA7-E1639CB8E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733002" y="235225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231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B5BCE5-BFBC-4F92-B559-323498A2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147485"/>
            <a:ext cx="10895106" cy="884903"/>
          </a:xfrm>
        </p:spPr>
        <p:txBody>
          <a:bodyPr>
            <a:normAutofit/>
          </a:bodyPr>
          <a:lstStyle/>
          <a:p>
            <a:r>
              <a:rPr lang="nb-NO" sz="2800" dirty="0"/>
              <a:t>Handlingsplan - aktiviteter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E9E346-B2CC-4004-AEC2-982DB3034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032388"/>
            <a:ext cx="11274612" cy="5112826"/>
          </a:xfrm>
        </p:spPr>
        <p:txBody>
          <a:bodyPr/>
          <a:lstStyle/>
          <a:p>
            <a:pPr marL="0" indent="0">
              <a:buNone/>
            </a:pPr>
            <a:r>
              <a:rPr lang="nb-NO" sz="2000" dirty="0"/>
              <a:t>Hvilke komiteer har vi i klubben?</a:t>
            </a:r>
          </a:p>
          <a:p>
            <a:pPr>
              <a:buFontTx/>
              <a:buChar char="-"/>
            </a:pPr>
            <a:r>
              <a:rPr lang="nb-NO" sz="2000" dirty="0"/>
              <a:t>TRF – Internasjonale tjenester (The </a:t>
            </a:r>
            <a:r>
              <a:rPr lang="nb-NO" sz="2000" dirty="0" err="1"/>
              <a:t>Rotary</a:t>
            </a:r>
            <a:r>
              <a:rPr lang="nb-NO" sz="2000" dirty="0"/>
              <a:t> Foundation)</a:t>
            </a:r>
          </a:p>
          <a:p>
            <a:pPr>
              <a:buFontTx/>
              <a:buChar char="-"/>
            </a:pPr>
            <a:r>
              <a:rPr lang="nb-NO" sz="2000" dirty="0"/>
              <a:t>Programkomiteen</a:t>
            </a:r>
          </a:p>
          <a:p>
            <a:pPr>
              <a:buFontTx/>
              <a:buChar char="-"/>
            </a:pPr>
            <a:r>
              <a:rPr lang="nb-NO" sz="2000" dirty="0"/>
              <a:t>Kameratskapskomiteen</a:t>
            </a:r>
          </a:p>
          <a:p>
            <a:pPr>
              <a:buFontTx/>
              <a:buChar char="-"/>
            </a:pPr>
            <a:r>
              <a:rPr lang="nb-NO" sz="2000" dirty="0"/>
              <a:t>Medlemskapskomiteen</a:t>
            </a:r>
          </a:p>
          <a:p>
            <a:pPr>
              <a:buFontTx/>
              <a:buChar char="-"/>
            </a:pPr>
            <a:r>
              <a:rPr lang="nb-NO" sz="2000" dirty="0"/>
              <a:t>Komiteen for samfunn og yrke</a:t>
            </a:r>
          </a:p>
          <a:p>
            <a:pPr>
              <a:buFontTx/>
              <a:buChar char="-"/>
            </a:pPr>
            <a:r>
              <a:rPr lang="nb-NO" sz="2000" dirty="0"/>
              <a:t>IT/Web/PR/Omdømme</a:t>
            </a:r>
          </a:p>
          <a:p>
            <a:pPr>
              <a:buFontTx/>
              <a:buChar char="-"/>
            </a:pPr>
            <a:r>
              <a:rPr lang="nb-NO" sz="2000" dirty="0"/>
              <a:t>Ungdomskomiteen</a:t>
            </a:r>
          </a:p>
          <a:p>
            <a:pPr>
              <a:buFontTx/>
              <a:buChar char="-"/>
            </a:pPr>
            <a:r>
              <a:rPr lang="nb-NO" sz="2000" dirty="0"/>
              <a:t>RYLA</a:t>
            </a:r>
          </a:p>
          <a:p>
            <a:pPr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r>
              <a:rPr lang="nb-NO" sz="2000" b="1" dirty="0"/>
              <a:t>Alle komiteene lager sin egen aktivitetsplan i forhold til komiteens oppgaver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BB799C-E795-4D54-9E27-91072F21A6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972800" y="163018"/>
            <a:ext cx="939524" cy="86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6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C2FC5F-F3C1-4E19-B89E-E40203C5D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1"/>
            <a:ext cx="10895106" cy="794446"/>
          </a:xfrm>
        </p:spPr>
        <p:txBody>
          <a:bodyPr/>
          <a:lstStyle/>
          <a:p>
            <a:r>
              <a:rPr lang="nb-NO" dirty="0"/>
              <a:t>Hva er </a:t>
            </a:r>
            <a:r>
              <a:rPr lang="nb-NO" dirty="0" err="1"/>
              <a:t>Rotary</a:t>
            </a:r>
            <a:r>
              <a:rPr lang="nb-NO" dirty="0"/>
              <a:t>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062DAF-F5DF-42F4-A64B-D1A83190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160208"/>
            <a:ext cx="11274612" cy="5501574"/>
          </a:xfrm>
        </p:spPr>
        <p:txBody>
          <a:bodyPr>
            <a:normAutofit/>
          </a:bodyPr>
          <a:lstStyle/>
          <a:p>
            <a:r>
              <a:rPr lang="nb-NO" sz="2000" dirty="0"/>
              <a:t>Et mangfoldig og inkluderende yrkesnettverk der mennesker kan få aktivisert sitt samfunnsengasjement</a:t>
            </a:r>
          </a:p>
          <a:p>
            <a:r>
              <a:rPr lang="nb-NO" sz="2000" dirty="0"/>
              <a:t>Gjennom konkrete handlinger og i samarbeid med andre bidrar man til et bedre samfunn både lokalt, nasjonalt og internasjonalt</a:t>
            </a:r>
          </a:p>
          <a:p>
            <a:r>
              <a:rPr lang="nb-NO" sz="2000" dirty="0" err="1"/>
              <a:t>Rotarys</a:t>
            </a:r>
            <a:r>
              <a:rPr lang="nb-NO" sz="2000" dirty="0"/>
              <a:t> humanitære arbeid bygger på den unike kompetansen våre medlemmer besitter</a:t>
            </a:r>
          </a:p>
          <a:p>
            <a:r>
              <a:rPr lang="nb-NO" sz="2000" dirty="0"/>
              <a:t>Årelangt internasjonalt samarbeid med org. som FN og UNICEF</a:t>
            </a:r>
          </a:p>
          <a:p>
            <a:r>
              <a:rPr lang="nb-NO" sz="2000" dirty="0" err="1"/>
              <a:t>Rotary</a:t>
            </a:r>
            <a:r>
              <a:rPr lang="nb-NO" sz="2000" dirty="0"/>
              <a:t> skal bidra med en rekke lokale aktiviteter som styrker lokalsamfunnet, slik som </a:t>
            </a:r>
            <a:r>
              <a:rPr lang="nb-NO" sz="2000" dirty="0" err="1"/>
              <a:t>hverdagsintergrering</a:t>
            </a:r>
            <a:r>
              <a:rPr lang="nb-NO" sz="2000" dirty="0"/>
              <a:t>, arbeid for unge og eldre, helsefremmede tiltak osv.</a:t>
            </a:r>
          </a:p>
          <a:p>
            <a:r>
              <a:rPr lang="nb-NO" sz="2000" dirty="0"/>
              <a:t>På internasjonalt nivå; bekjempelsen av Polio. Startet i 1979. 24.oktober, verdens Poliodag.</a:t>
            </a:r>
          </a:p>
          <a:p>
            <a:r>
              <a:rPr lang="nb-NO" sz="2000" dirty="0"/>
              <a:t>Internasjonale prosjekter</a:t>
            </a:r>
          </a:p>
          <a:p>
            <a:r>
              <a:rPr lang="nb-NO" sz="2000" dirty="0"/>
              <a:t>Målet er å etterleve vårt motto: «Service </a:t>
            </a:r>
            <a:r>
              <a:rPr lang="nb-NO" sz="2000" dirty="0" err="1"/>
              <a:t>above</a:t>
            </a:r>
            <a:r>
              <a:rPr lang="nb-NO" sz="2000" dirty="0"/>
              <a:t> </a:t>
            </a:r>
            <a:r>
              <a:rPr lang="nb-NO" sz="2000" dirty="0" err="1"/>
              <a:t>Self</a:t>
            </a:r>
            <a:r>
              <a:rPr lang="nb-NO" sz="2000" dirty="0"/>
              <a:t>», gjøre en forskjell i folks liv, for de som trenger det mest.</a:t>
            </a:r>
          </a:p>
          <a:p>
            <a:endParaRPr lang="nb-NO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10520F8-BAF3-468F-BE4E-D46EC8FA87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985301" y="196218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338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2F923C48-14DA-4C5C-BCFC-F3C131D64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354" y="217808"/>
            <a:ext cx="1066892" cy="96325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3E8ED40-BA30-4CB7-B580-57A15469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6379169"/>
          </a:xfrm>
        </p:spPr>
        <p:txBody>
          <a:bodyPr/>
          <a:lstStyle/>
          <a:p>
            <a:r>
              <a:rPr lang="nb-NO" dirty="0"/>
              <a:t>Distriktskonferansen høsten 2022….</a:t>
            </a:r>
            <a:br>
              <a:rPr lang="nb-NO" dirty="0"/>
            </a:br>
            <a:br>
              <a:rPr lang="nb-NO" dirty="0"/>
            </a:br>
            <a:r>
              <a:rPr lang="nb-NO" sz="2800" dirty="0"/>
              <a:t>Ansvar: Hunn/Gjøvik Rotaryklubb</a:t>
            </a:r>
            <a:br>
              <a:rPr lang="nb-NO" sz="2800" dirty="0"/>
            </a:br>
            <a:r>
              <a:rPr lang="nb-NO" sz="2800" dirty="0"/>
              <a:t>Konferansen legges til Gjøvik</a:t>
            </a:r>
            <a:br>
              <a:rPr lang="nb-NO" sz="2800" dirty="0"/>
            </a:br>
            <a:br>
              <a:rPr lang="nb-NO" sz="2800" dirty="0"/>
            </a:br>
            <a:r>
              <a:rPr lang="nb-NO" sz="2800" dirty="0"/>
              <a:t>Organisering og planlegging: våren 2021</a:t>
            </a:r>
          </a:p>
        </p:txBody>
      </p:sp>
    </p:spTree>
    <p:extLst>
      <p:ext uri="{BB962C8B-B14F-4D97-AF65-F5344CB8AC3E}">
        <p14:creationId xmlns:p14="http://schemas.microsoft.com/office/powerpoint/2010/main" val="239667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462FC6-D529-4411-8D00-07C7159A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94198"/>
            <a:ext cx="10895106" cy="906449"/>
          </a:xfrm>
        </p:spPr>
        <p:txBody>
          <a:bodyPr>
            <a:normAutofit/>
          </a:bodyPr>
          <a:lstStyle/>
          <a:p>
            <a:r>
              <a:rPr lang="nb-NO" sz="2800" b="1" dirty="0"/>
              <a:t>Gode grunner til å være medlem i </a:t>
            </a:r>
            <a:r>
              <a:rPr lang="nb-NO" sz="2800" b="1" dirty="0" err="1"/>
              <a:t>Rotary</a:t>
            </a:r>
            <a:r>
              <a:rPr lang="nb-NO" sz="2800" b="1" dirty="0"/>
              <a:t>   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9C94B2-36C9-465E-BBC0-6698B2CE0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04" y="1081379"/>
            <a:ext cx="11274612" cy="5168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Hvorfor valgte du å bli medlem i </a:t>
            </a:r>
            <a:r>
              <a:rPr lang="nb-NO" sz="2000" dirty="0" err="1"/>
              <a:t>Rotary</a:t>
            </a:r>
            <a:r>
              <a:rPr lang="nb-NO" sz="2000" dirty="0"/>
              <a:t>?</a:t>
            </a:r>
          </a:p>
          <a:p>
            <a:pPr>
              <a:buFontTx/>
              <a:buChar char="-"/>
            </a:pPr>
            <a:r>
              <a:rPr lang="nb-NO" sz="2000" dirty="0"/>
              <a:t>Vennskap og samhørighet?</a:t>
            </a:r>
          </a:p>
          <a:p>
            <a:pPr>
              <a:buFontTx/>
              <a:buChar char="-"/>
            </a:pPr>
            <a:r>
              <a:rPr lang="nb-NO" sz="2000" dirty="0"/>
              <a:t>Forretningsinteresser/nettverk?  Vår forskjellighet i yrker, er </a:t>
            </a:r>
            <a:r>
              <a:rPr lang="nb-NO" sz="2000" dirty="0" err="1"/>
              <a:t>Rotarys</a:t>
            </a:r>
            <a:r>
              <a:rPr lang="nb-NO" sz="2000" dirty="0"/>
              <a:t> styrke</a:t>
            </a:r>
          </a:p>
          <a:p>
            <a:pPr>
              <a:buFontTx/>
              <a:buChar char="-"/>
            </a:pPr>
            <a:r>
              <a:rPr lang="nb-NO" sz="2000" dirty="0"/>
              <a:t>Personlig utvikling, egenutvikling?  Kunnskap om andre mennesker og </a:t>
            </a:r>
            <a:r>
              <a:rPr lang="nb-NO" sz="2000" dirty="0" err="1"/>
              <a:t>yrkerinteressante</a:t>
            </a:r>
            <a:r>
              <a:rPr lang="nb-NO" sz="2000" dirty="0"/>
              <a:t> program på møtene</a:t>
            </a:r>
          </a:p>
          <a:p>
            <a:pPr>
              <a:buFontTx/>
              <a:buChar char="-"/>
            </a:pPr>
            <a:r>
              <a:rPr lang="nb-NO" sz="2000" dirty="0"/>
              <a:t>Lederutvikling?</a:t>
            </a:r>
          </a:p>
          <a:p>
            <a:pPr>
              <a:buFontTx/>
              <a:buChar char="-"/>
            </a:pPr>
            <a:r>
              <a:rPr lang="nb-NO" sz="2000" dirty="0"/>
              <a:t>Borgerskap? Medlemmene i </a:t>
            </a:r>
            <a:r>
              <a:rPr lang="nb-NO" sz="2000" dirty="0" err="1"/>
              <a:t>Rotary</a:t>
            </a:r>
            <a:r>
              <a:rPr lang="nb-NO" sz="2000" dirty="0"/>
              <a:t>, er ofte samfunnsengasjerte, aktive mennesker.</a:t>
            </a:r>
          </a:p>
          <a:p>
            <a:pPr>
              <a:buFontTx/>
              <a:buChar char="-"/>
            </a:pPr>
            <a:r>
              <a:rPr lang="nb-NO" sz="2000" dirty="0"/>
              <a:t>Moro? Engasjement , treffe venner, jobbe med prosjekter, sosiale treff.</a:t>
            </a:r>
          </a:p>
          <a:p>
            <a:pPr>
              <a:buFontTx/>
              <a:buChar char="-"/>
            </a:pPr>
            <a:r>
              <a:rPr lang="nb-NO" sz="2000" dirty="0"/>
              <a:t>Nettverk?  Internasjonalt og lokalt. Mer enn 30 000 klubber i 162 land.</a:t>
            </a:r>
          </a:p>
          <a:p>
            <a:pPr>
              <a:buFontTx/>
              <a:buChar char="-"/>
            </a:pPr>
            <a:r>
              <a:rPr lang="nb-NO" sz="2000" dirty="0"/>
              <a:t>Hjelp når du reiser.</a:t>
            </a:r>
          </a:p>
          <a:p>
            <a:pPr>
              <a:buFontTx/>
              <a:buChar char="-"/>
            </a:pPr>
            <a:endParaRPr lang="nb-NO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0BE78C6-7D15-4840-B467-B806F9EED3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724273" y="230854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78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681C21-F678-4D62-91C2-30E35DDFC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35974"/>
            <a:ext cx="10895106" cy="766917"/>
          </a:xfrm>
        </p:spPr>
        <p:txBody>
          <a:bodyPr>
            <a:normAutofit/>
          </a:bodyPr>
          <a:lstStyle/>
          <a:p>
            <a:r>
              <a:rPr lang="nb-NO" dirty="0"/>
              <a:t>Alderssammensetningen i </a:t>
            </a:r>
            <a:r>
              <a:rPr lang="nb-NO" dirty="0" err="1"/>
              <a:t>Rotary</a:t>
            </a:r>
            <a:endParaRPr lang="nb-N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FA3D0E-7C93-4CF1-AD79-28B8EE7E31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735" y="1209369"/>
            <a:ext cx="7959213" cy="555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A638EEA-40CD-462D-B15E-7971A08A5C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795547" y="102864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35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C3D5B-62CE-4589-BF70-0592CDCCC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1"/>
            <a:ext cx="10895106" cy="755373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 err="1"/>
              <a:t>Rotary</a:t>
            </a:r>
            <a:r>
              <a:rPr lang="nb-NO" dirty="0"/>
              <a:t>-organisasjonen  - 3 nivåer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E2F30C-4A70-41B0-B286-C0A83586D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248355"/>
            <a:ext cx="11274612" cy="5462545"/>
          </a:xfrm>
        </p:spPr>
        <p:txBody>
          <a:bodyPr>
            <a:normAutofit/>
          </a:bodyPr>
          <a:lstStyle/>
          <a:p>
            <a:endParaRPr lang="nb-NO" sz="1800" dirty="0"/>
          </a:p>
          <a:p>
            <a:r>
              <a:rPr lang="nb-NO" sz="1800" b="1" dirty="0" err="1"/>
              <a:t>Rotary</a:t>
            </a:r>
            <a:r>
              <a:rPr lang="nb-NO" sz="1800" b="1" dirty="0"/>
              <a:t> International</a:t>
            </a:r>
          </a:p>
          <a:p>
            <a:r>
              <a:rPr lang="nb-NO" sz="1800" dirty="0"/>
              <a:t>Øverste leder: RI-president   Holger </a:t>
            </a:r>
            <a:r>
              <a:rPr lang="nb-NO" sz="1800" dirty="0" err="1"/>
              <a:t>Knaack</a:t>
            </a:r>
            <a:r>
              <a:rPr lang="nb-NO" sz="1800" dirty="0"/>
              <a:t>, Hamburg  RI står for </a:t>
            </a:r>
            <a:r>
              <a:rPr lang="nb-NO" sz="1800" dirty="0" err="1"/>
              <a:t>Rotary</a:t>
            </a:r>
            <a:r>
              <a:rPr lang="nb-NO" sz="1800" dirty="0"/>
              <a:t> International</a:t>
            </a:r>
          </a:p>
          <a:p>
            <a:r>
              <a:rPr lang="nb-NO" sz="1800" dirty="0"/>
              <a:t>Årets motto: «</a:t>
            </a:r>
            <a:r>
              <a:rPr lang="nb-NO" sz="1800" dirty="0" err="1"/>
              <a:t>Rotary</a:t>
            </a:r>
            <a:r>
              <a:rPr lang="nb-NO" sz="1800" dirty="0"/>
              <a:t> Opens </a:t>
            </a:r>
            <a:r>
              <a:rPr lang="nb-NO" sz="1800" dirty="0" err="1"/>
              <a:t>Opportunities</a:t>
            </a:r>
            <a:r>
              <a:rPr lang="nb-NO" sz="1800" dirty="0"/>
              <a:t>»</a:t>
            </a:r>
          </a:p>
          <a:p>
            <a:r>
              <a:rPr lang="nb-NO" sz="1800" dirty="0"/>
              <a:t>Verdiene som </a:t>
            </a:r>
            <a:r>
              <a:rPr lang="nb-NO" sz="1800" dirty="0" err="1"/>
              <a:t>Rotary</a:t>
            </a:r>
            <a:r>
              <a:rPr lang="nb-NO" sz="1800" dirty="0"/>
              <a:t> står for: kameratskap, integritet, ulikhet, service og ledelse</a:t>
            </a:r>
          </a:p>
          <a:p>
            <a:r>
              <a:rPr lang="nb-NO" sz="1800" dirty="0" err="1"/>
              <a:t>RI`strategiske</a:t>
            </a:r>
            <a:r>
              <a:rPr lang="nb-NO" sz="1800" dirty="0"/>
              <a:t> mål for perioden:                  </a:t>
            </a:r>
          </a:p>
          <a:p>
            <a:pPr marL="0" indent="0">
              <a:buNone/>
            </a:pPr>
            <a:r>
              <a:rPr lang="nb-NO" sz="1800" dirty="0"/>
              <a:t>          - Øke vår innflytelse gjennom å utrydde Polio, spisse programmet, prosjekter, ungdomsutveksling</a:t>
            </a:r>
          </a:p>
          <a:p>
            <a:pPr marL="0" indent="0">
              <a:buNone/>
            </a:pPr>
            <a:r>
              <a:rPr lang="nb-NO" sz="1800" dirty="0"/>
              <a:t>          - Nå ut til flere, medlemsrekruttering og øke mangfoldet, utvikle </a:t>
            </a:r>
            <a:r>
              <a:rPr lang="nb-NO" sz="1800" dirty="0" err="1"/>
              <a:t>Rotary</a:t>
            </a:r>
            <a:r>
              <a:rPr lang="nb-NO" sz="1800" dirty="0"/>
              <a:t> med nye områder,    </a:t>
            </a:r>
          </a:p>
          <a:p>
            <a:pPr marL="0" indent="0">
              <a:buNone/>
            </a:pPr>
            <a:r>
              <a:rPr lang="nb-NO" sz="1800" dirty="0"/>
              <a:t>            påvirkningskraft og merkevare</a:t>
            </a:r>
          </a:p>
          <a:p>
            <a:pPr marL="0" indent="0">
              <a:buNone/>
            </a:pPr>
            <a:r>
              <a:rPr lang="nb-NO" sz="1800" dirty="0"/>
              <a:t>          - Øke engasjementet hos medlemmene gjennom lokale og globale prosjekter, oppmuntre til   </a:t>
            </a:r>
          </a:p>
          <a:p>
            <a:pPr marL="0" indent="0">
              <a:buNone/>
            </a:pPr>
            <a:r>
              <a:rPr lang="nb-NO" sz="1800" dirty="0"/>
              <a:t>             samarbeid mellom klubbene, intercitymøter</a:t>
            </a:r>
          </a:p>
          <a:p>
            <a:pPr marL="0" indent="0">
              <a:buNone/>
            </a:pPr>
            <a:r>
              <a:rPr lang="nb-NO" sz="1800" dirty="0"/>
              <a:t>          - Øke evnen til endring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3690AF4-9667-42BB-B55A-C4DBB5472C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795547" y="226879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81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E3862A-9F36-4E94-A74D-88BE1CDD6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67361"/>
            <a:ext cx="10895106" cy="1184744"/>
          </a:xfrm>
        </p:spPr>
        <p:txBody>
          <a:bodyPr>
            <a:normAutofit/>
          </a:bodyPr>
          <a:lstStyle/>
          <a:p>
            <a:r>
              <a:rPr lang="nb-NO" sz="2000" dirty="0"/>
              <a:t> </a:t>
            </a:r>
            <a:r>
              <a:rPr lang="nb-NO" dirty="0"/>
              <a:t>Distrikt 2305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CE468B-07E9-4232-9AE3-7F4B01227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431235"/>
            <a:ext cx="11274612" cy="5166209"/>
          </a:xfrm>
        </p:spPr>
        <p:txBody>
          <a:bodyPr>
            <a:normAutofit lnSpcReduction="10000"/>
          </a:bodyPr>
          <a:lstStyle/>
          <a:p>
            <a:r>
              <a:rPr lang="nb-NO" sz="2000" dirty="0"/>
              <a:t>Leder: </a:t>
            </a:r>
            <a:r>
              <a:rPr lang="nb-NO" sz="2000" dirty="0" err="1"/>
              <a:t>Distriktsguvernøren</a:t>
            </a:r>
            <a:r>
              <a:rPr lang="nb-NO" sz="2000" dirty="0"/>
              <a:t>. </a:t>
            </a:r>
            <a:r>
              <a:rPr lang="nb-NO" sz="2000"/>
              <a:t>Bindeledd </a:t>
            </a:r>
            <a:r>
              <a:rPr lang="nb-NO" sz="2000" dirty="0"/>
              <a:t>mellom RI og klubbene. Guvernøropplæring i Amerika hvert år i januar</a:t>
            </a:r>
          </a:p>
          <a:p>
            <a:r>
              <a:rPr lang="nb-NO" sz="2000" dirty="0"/>
              <a:t> Distrikt 2305: Innlandet og Møre og Romsdal </a:t>
            </a:r>
          </a:p>
          <a:p>
            <a:r>
              <a:rPr lang="nb-NO" sz="2000" dirty="0"/>
              <a:t>50 klubber</a:t>
            </a:r>
          </a:p>
          <a:p>
            <a:r>
              <a:rPr lang="nb-NO" sz="2000" dirty="0"/>
              <a:t>6 Distrikt i Norge</a:t>
            </a:r>
          </a:p>
          <a:p>
            <a:r>
              <a:rPr lang="nb-NO" sz="2000" dirty="0"/>
              <a:t>Egne strategiske mål forankret i </a:t>
            </a:r>
            <a:r>
              <a:rPr lang="nb-NO" sz="2000" dirty="0" err="1"/>
              <a:t>RI`s</a:t>
            </a:r>
            <a:r>
              <a:rPr lang="nb-NO" sz="2000" dirty="0"/>
              <a:t> mål</a:t>
            </a:r>
          </a:p>
          <a:p>
            <a:r>
              <a:rPr lang="nb-NO" sz="2000" dirty="0"/>
              <a:t>Skal gi støtte og hjelp til klubbene innenfor de ulike programmene som </a:t>
            </a:r>
            <a:r>
              <a:rPr lang="nb-NO" sz="2000" dirty="0" err="1"/>
              <a:t>Rotary</a:t>
            </a:r>
            <a:r>
              <a:rPr lang="nb-NO" sz="2000" dirty="0"/>
              <a:t> arbeider med.</a:t>
            </a:r>
          </a:p>
          <a:p>
            <a:r>
              <a:rPr lang="nb-NO" sz="2000" dirty="0"/>
              <a:t>Stor organisasjon med 26 ledere som har ansvar for sine definerte oppgaver.</a:t>
            </a:r>
          </a:p>
          <a:p>
            <a:r>
              <a:rPr lang="nb-NO" sz="2000" dirty="0"/>
              <a:t>Utgir en egen håndbok for hvert år som beskriver mer utførlig det jeg tar opp her</a:t>
            </a:r>
          </a:p>
          <a:p>
            <a:r>
              <a:rPr lang="nb-NO" sz="2000" dirty="0"/>
              <a:t>Distriktet skal inspirere og motivere arbeidet i klubbene</a:t>
            </a:r>
          </a:p>
          <a:p>
            <a:r>
              <a:rPr lang="nb-NO" sz="2000" dirty="0"/>
              <a:t>Eget </a:t>
            </a:r>
            <a:r>
              <a:rPr lang="nb-NO" sz="2000" dirty="0" err="1"/>
              <a:t>lovråd</a:t>
            </a:r>
            <a:r>
              <a:rPr lang="nb-NO" sz="2000" dirty="0"/>
              <a:t>, møtes hvert 3.år for å behandle lovendringer</a:t>
            </a:r>
          </a:p>
          <a:p>
            <a:r>
              <a:rPr lang="nb-NO" sz="2000" dirty="0"/>
              <a:t>NORFO – et koordineringsorgan for de 6 Distriktene i Norge.</a:t>
            </a:r>
          </a:p>
          <a:p>
            <a:endParaRPr lang="nb-NO" sz="2000" dirty="0"/>
          </a:p>
          <a:p>
            <a:endParaRPr lang="nb-NO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C49F8B-A3D9-4972-A628-8BA9531777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903711" y="141798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39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71D25E-04AE-4E8E-A967-BBD2C13E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906449"/>
          </a:xfrm>
        </p:spPr>
        <p:txBody>
          <a:bodyPr/>
          <a:lstStyle/>
          <a:p>
            <a:r>
              <a:rPr lang="nb-NO" dirty="0"/>
              <a:t>Programmene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9F8BEC-779C-459A-AE66-65AE4F781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272209"/>
            <a:ext cx="11274612" cy="5120639"/>
          </a:xfrm>
        </p:spPr>
        <p:txBody>
          <a:bodyPr>
            <a:normAutofit fontScale="92500" lnSpcReduction="10000"/>
          </a:bodyPr>
          <a:lstStyle/>
          <a:p>
            <a:r>
              <a:rPr lang="nb-NO" sz="1800" dirty="0"/>
              <a:t>Ungdomstjenesten: rekke program.</a:t>
            </a:r>
          </a:p>
          <a:p>
            <a:pPr marL="0" indent="0">
              <a:buNone/>
            </a:pPr>
            <a:r>
              <a:rPr lang="nb-NO" sz="1800" dirty="0"/>
              <a:t>                - Ungdomsutveksling, ett-</a:t>
            </a:r>
            <a:r>
              <a:rPr lang="nb-NO" sz="1800" dirty="0" err="1"/>
              <a:t>årsutveksling</a:t>
            </a:r>
            <a:r>
              <a:rPr lang="nb-NO" sz="1800" dirty="0"/>
              <a:t> 16-18 år. En student reiser ut, en kommer tilbake.</a:t>
            </a:r>
          </a:p>
          <a:p>
            <a:pPr marL="0" indent="0">
              <a:buNone/>
            </a:pPr>
            <a:r>
              <a:rPr lang="nb-NO" sz="1800" dirty="0"/>
              <a:t>                   Problemet har vært å skaffe vertsklubber. Søknadsfrist: 1.oktober.</a:t>
            </a:r>
          </a:p>
          <a:p>
            <a:pPr marL="0" indent="0">
              <a:buNone/>
            </a:pPr>
            <a:r>
              <a:rPr lang="nb-NO" sz="1800" dirty="0"/>
              <a:t>                   Klubbenes oppgaver og ansvar er godt beskrevet i Distriktets håndbok.</a:t>
            </a:r>
          </a:p>
          <a:p>
            <a:pPr marL="0" indent="0">
              <a:buNone/>
            </a:pPr>
            <a:r>
              <a:rPr lang="nb-NO" sz="1800" dirty="0"/>
              <a:t>                 - Sommerleir (Summer Camp) </a:t>
            </a:r>
            <a:r>
              <a:rPr lang="nb-NO" sz="1800" dirty="0" err="1"/>
              <a:t>Rotary</a:t>
            </a:r>
            <a:r>
              <a:rPr lang="nb-NO" sz="1800" dirty="0"/>
              <a:t> inviterer hvert år ungdom fra hele verden til sommerleir,  </a:t>
            </a:r>
          </a:p>
          <a:p>
            <a:pPr marL="0" indent="0">
              <a:buNone/>
            </a:pPr>
            <a:r>
              <a:rPr lang="nb-NO" sz="1800" dirty="0"/>
              <a:t>                    alder 15 og 25 år. Varer i to uker, de aller fleste er gratis. Søknaden attesteres av en </a:t>
            </a:r>
            <a:r>
              <a:rPr lang="nb-NO" sz="1800" dirty="0" err="1"/>
              <a:t>Rotary</a:t>
            </a:r>
            <a:r>
              <a:rPr lang="nb-NO" sz="1800" dirty="0"/>
              <a:t>- </a:t>
            </a:r>
          </a:p>
          <a:p>
            <a:pPr marL="0" indent="0">
              <a:buNone/>
            </a:pPr>
            <a:r>
              <a:rPr lang="nb-NO" sz="1800" dirty="0"/>
              <a:t>                    klubb, men koster ikke noe for klubbene.</a:t>
            </a:r>
          </a:p>
          <a:p>
            <a:pPr marL="0" indent="0">
              <a:buNone/>
            </a:pPr>
            <a:r>
              <a:rPr lang="nb-NO" sz="1800" dirty="0"/>
              <a:t>                  - RYLA  - om ledelse og samspill, 18 – 30 år. Arr over hele verden. Distrikt 2305 arr. RYLA to </a:t>
            </a:r>
          </a:p>
          <a:p>
            <a:pPr marL="0" indent="0">
              <a:buNone/>
            </a:pPr>
            <a:r>
              <a:rPr lang="nb-NO" sz="1800" dirty="0"/>
              <a:t>                    steder, RYLA vest og RYLA øst</a:t>
            </a:r>
          </a:p>
          <a:p>
            <a:pPr marL="0" indent="0">
              <a:buNone/>
            </a:pPr>
            <a:r>
              <a:rPr lang="nb-NO" sz="1800" dirty="0"/>
              <a:t>                   - Ungt entreprenørskap. Landsomfattende organisasjon som jobber i samspill med  </a:t>
            </a:r>
          </a:p>
          <a:p>
            <a:pPr marL="0" indent="0">
              <a:buNone/>
            </a:pPr>
            <a:r>
              <a:rPr lang="nb-NO" sz="1800" dirty="0"/>
              <a:t>                     utdanningssystemet, næringslivet og andre aktører for å utvikle barn og unges kreativitet, ,  </a:t>
            </a:r>
          </a:p>
          <a:p>
            <a:pPr marL="0" indent="0">
              <a:buNone/>
            </a:pPr>
            <a:r>
              <a:rPr lang="nb-NO" sz="1800" dirty="0"/>
              <a:t>                     skaperglede og troen på seg selv. Distrikt 2305 er støttemedlem i organisasjonen.</a:t>
            </a:r>
          </a:p>
          <a:p>
            <a:pPr marL="0" indent="0">
              <a:buNone/>
            </a:pPr>
            <a:r>
              <a:rPr lang="nb-NO" sz="1800" dirty="0"/>
              <a:t>                  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06BB37-131F-4611-80A0-868A8A0F27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795547" y="175664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80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7CE0B1-EB70-426E-90AD-4EBDB72C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22" y="357810"/>
            <a:ext cx="10895106" cy="1049572"/>
          </a:xfrm>
        </p:spPr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B1E328-B442-4D9C-AECF-44BF7F1E6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17" y="474257"/>
            <a:ext cx="11274612" cy="6211678"/>
          </a:xfrm>
        </p:spPr>
        <p:txBody>
          <a:bodyPr>
            <a:normAutofit lnSpcReduction="10000"/>
          </a:bodyPr>
          <a:lstStyle/>
          <a:p>
            <a:r>
              <a:rPr lang="nb-NO" sz="2000" dirty="0" err="1"/>
              <a:t>Rotary</a:t>
            </a:r>
            <a:r>
              <a:rPr lang="nb-NO" sz="2000" dirty="0"/>
              <a:t>-pris for Etikk og samfunnsansvar. Ålesund RK har utviklet et godt samarbeid med NTNU Ålesund. Ble delt ut samtidig med Fylkesmessen for studentbedrifter. Prisen omfattet:</a:t>
            </a:r>
          </a:p>
          <a:p>
            <a:pPr marL="0" indent="0">
              <a:buNone/>
            </a:pPr>
            <a:r>
              <a:rPr lang="nb-NO" sz="2000" dirty="0"/>
              <a:t>                  - menneskerettigheter</a:t>
            </a:r>
          </a:p>
          <a:p>
            <a:pPr marL="0" indent="0">
              <a:buNone/>
            </a:pPr>
            <a:r>
              <a:rPr lang="nb-NO" sz="2000" dirty="0"/>
              <a:t>                  - arbeidsforhold</a:t>
            </a:r>
          </a:p>
          <a:p>
            <a:pPr marL="0" indent="0">
              <a:buNone/>
            </a:pPr>
            <a:r>
              <a:rPr lang="nb-NO" sz="2000" dirty="0"/>
              <a:t>                  - miljø</a:t>
            </a:r>
          </a:p>
          <a:p>
            <a:pPr marL="0" indent="0">
              <a:buNone/>
            </a:pPr>
            <a:r>
              <a:rPr lang="nb-NO" sz="2000" dirty="0"/>
              <a:t>                  - hederlig virksomhet, anti korrupsjon</a:t>
            </a:r>
          </a:p>
          <a:p>
            <a:pPr marL="0" indent="0">
              <a:buNone/>
            </a:pPr>
            <a:r>
              <a:rPr lang="nb-NO" sz="2000" dirty="0"/>
              <a:t>                  - samfunnsengasjement og –utvikling</a:t>
            </a:r>
          </a:p>
          <a:p>
            <a:pPr>
              <a:buFontTx/>
              <a:buChar char="-"/>
            </a:pPr>
            <a:r>
              <a:rPr lang="nb-NO" sz="2000" dirty="0" err="1"/>
              <a:t>Rotaract</a:t>
            </a:r>
            <a:r>
              <a:rPr lang="nb-NO" sz="2000" dirty="0"/>
              <a:t> – ungdomsprogram i regi av </a:t>
            </a:r>
            <a:r>
              <a:rPr lang="nb-NO" sz="2000" dirty="0" err="1"/>
              <a:t>Rotary</a:t>
            </a:r>
            <a:r>
              <a:rPr lang="nb-NO" sz="2000" dirty="0"/>
              <a:t>, 18-30 år. Deler </a:t>
            </a:r>
            <a:r>
              <a:rPr lang="nb-NO" sz="2000" dirty="0" err="1"/>
              <a:t>Rotary`s</a:t>
            </a:r>
            <a:r>
              <a:rPr lang="nb-NO" sz="2000" dirty="0"/>
              <a:t> grunnleggende verdier.</a:t>
            </a:r>
          </a:p>
          <a:p>
            <a:pPr marL="0" indent="0">
              <a:buNone/>
            </a:pPr>
            <a:r>
              <a:rPr lang="nb-NO" sz="2000" dirty="0"/>
              <a:t>    </a:t>
            </a:r>
            <a:r>
              <a:rPr lang="nb-NO" sz="2000" dirty="0" err="1"/>
              <a:t>Rotaract</a:t>
            </a:r>
            <a:r>
              <a:rPr lang="nb-NO" sz="2000" dirty="0"/>
              <a:t>-klubber i 170 land med 8 400 klubber. Distrikt 2305 har tidligere hatt to Rotarakt- </a:t>
            </a:r>
          </a:p>
          <a:p>
            <a:pPr marL="0" indent="0">
              <a:buNone/>
            </a:pPr>
            <a:r>
              <a:rPr lang="nb-NO" sz="2000" dirty="0"/>
              <a:t>   klubber, Lillehammer og Ålesund. Et mål å reetablere nye klubber i vårt distrikt. </a:t>
            </a:r>
          </a:p>
          <a:p>
            <a:pPr>
              <a:buFontTx/>
              <a:buChar char="-"/>
            </a:pPr>
            <a:r>
              <a:rPr lang="nb-NO" sz="2000" dirty="0"/>
              <a:t>TRF  The </a:t>
            </a:r>
            <a:r>
              <a:rPr lang="nb-NO" sz="2000" dirty="0" err="1"/>
              <a:t>Rotary</a:t>
            </a:r>
            <a:r>
              <a:rPr lang="nb-NO" sz="2000" dirty="0"/>
              <a:t> Foundation     Lokale og globale prosjekter. Økonomiske støtteordninger  </a:t>
            </a:r>
          </a:p>
          <a:p>
            <a:pPr marL="0" indent="0">
              <a:buNone/>
            </a:pPr>
            <a:r>
              <a:rPr lang="nb-NO" sz="2000" dirty="0"/>
              <a:t>    gjennom District Grant og Global Grant. Kenya-prosjektet som vi støtter gjennom Raufoss  </a:t>
            </a:r>
          </a:p>
          <a:p>
            <a:pPr marL="0" indent="0">
              <a:buNone/>
            </a:pPr>
            <a:r>
              <a:rPr lang="nb-NO" sz="2000" dirty="0"/>
              <a:t>    Rotaryklubb er et Global Grant-prosjekt.</a:t>
            </a:r>
          </a:p>
          <a:p>
            <a:pPr marL="0" indent="0">
              <a:buNone/>
            </a:pPr>
            <a:r>
              <a:rPr lang="nb-NO" sz="2000" dirty="0"/>
              <a:t>- Klubb- og medlemsutvikling</a:t>
            </a:r>
          </a:p>
        </p:txBody>
      </p:sp>
    </p:spTree>
    <p:extLst>
      <p:ext uri="{BB962C8B-B14F-4D97-AF65-F5344CB8AC3E}">
        <p14:creationId xmlns:p14="http://schemas.microsoft.com/office/powerpoint/2010/main" val="4781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AA5063-F45B-4337-8DB6-F3DA025A8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54442"/>
            <a:ext cx="10895106" cy="1017767"/>
          </a:xfrm>
        </p:spPr>
        <p:txBody>
          <a:bodyPr/>
          <a:lstStyle/>
          <a:p>
            <a:r>
              <a:rPr lang="nb-NO" dirty="0"/>
              <a:t>Det er i klubbene det skjer….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E8B1D0-2EA2-420A-9EB1-6C96F70B0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712828"/>
            <a:ext cx="11274612" cy="4432386"/>
          </a:xfrm>
        </p:spPr>
        <p:txBody>
          <a:bodyPr>
            <a:normAutofit fontScale="92500"/>
          </a:bodyPr>
          <a:lstStyle/>
          <a:p>
            <a:r>
              <a:rPr lang="nb-NO" dirty="0"/>
              <a:t>3-årig strategisk plan, rulleres årlig som gjenspeiler klubbens satsingsområder og prioriteringer, forankret i </a:t>
            </a:r>
            <a:r>
              <a:rPr lang="nb-NO" dirty="0" err="1"/>
              <a:t>RI`s</a:t>
            </a:r>
            <a:r>
              <a:rPr lang="nb-NO" dirty="0"/>
              <a:t> programmer og mål</a:t>
            </a:r>
          </a:p>
          <a:p>
            <a:r>
              <a:rPr lang="nb-NO" dirty="0"/>
              <a:t>Prioriterer egne aktiviteter</a:t>
            </a:r>
          </a:p>
          <a:p>
            <a:r>
              <a:rPr lang="nb-NO" dirty="0"/>
              <a:t>Fokus på medlemsverving</a:t>
            </a:r>
          </a:p>
          <a:p>
            <a:r>
              <a:rPr lang="nb-NO" dirty="0"/>
              <a:t>Behov for endring, tilpasse seg et moderne samfunn (</a:t>
            </a:r>
            <a:r>
              <a:rPr lang="nb-NO" dirty="0" err="1"/>
              <a:t>Jmf</a:t>
            </a:r>
            <a:r>
              <a:rPr lang="nb-NO" dirty="0"/>
              <a:t>. dagens RI-president </a:t>
            </a:r>
            <a:r>
              <a:rPr lang="nb-NO" dirty="0" err="1"/>
              <a:t>Knaack</a:t>
            </a:r>
            <a:r>
              <a:rPr lang="nb-NO" dirty="0"/>
              <a:t>)</a:t>
            </a:r>
          </a:p>
          <a:p>
            <a:r>
              <a:rPr lang="nb-NO" dirty="0" err="1"/>
              <a:t>Komitèorganiseringen</a:t>
            </a:r>
            <a:r>
              <a:rPr lang="nb-NO" dirty="0"/>
              <a:t> er mye de samme på distriktet og på klubbnivå.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D8F8127-0461-412C-8B6F-5078EDF97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" b="4508"/>
          <a:stretch/>
        </p:blipFill>
        <p:spPr bwMode="auto">
          <a:xfrm>
            <a:off x="10683578" y="196218"/>
            <a:ext cx="1116505" cy="1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410549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1715</Words>
  <Application>Microsoft Office PowerPoint</Application>
  <PresentationFormat>Widescreen</PresentationFormat>
  <Paragraphs>190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Avenir Next LT Pro</vt:lpstr>
      <vt:lpstr>AvenirNext LT Pro Medium</vt:lpstr>
      <vt:lpstr>Sabon Next LT</vt:lpstr>
      <vt:lpstr>DappledVTI</vt:lpstr>
      <vt:lpstr>Rotary som organisasjon</vt:lpstr>
      <vt:lpstr>Hva er Rotary?</vt:lpstr>
      <vt:lpstr>Gode grunner til å være medlem i Rotary    </vt:lpstr>
      <vt:lpstr>Alderssammensetningen i Rotary</vt:lpstr>
      <vt:lpstr> Rotary-organisasjonen  - 3 nivåer</vt:lpstr>
      <vt:lpstr> Distrikt 2305</vt:lpstr>
      <vt:lpstr>Programmene</vt:lpstr>
      <vt:lpstr> </vt:lpstr>
      <vt:lpstr>Det er i klubbene det skjer….</vt:lpstr>
      <vt:lpstr>Nytt fra Rotary</vt:lpstr>
      <vt:lpstr>Bekjempelse av Polio </vt:lpstr>
      <vt:lpstr>Rotarys innsats i Covid 19</vt:lpstr>
      <vt:lpstr>          Arbeidet med Kommunikasjonsplan</vt:lpstr>
      <vt:lpstr> </vt:lpstr>
      <vt:lpstr> Strategiplan</vt:lpstr>
      <vt:lpstr>Innhold i kommunikasjonsplanen</vt:lpstr>
      <vt:lpstr>Mål: Bidra til å synliggjøre Rotarys kjerneverdier</vt:lpstr>
      <vt:lpstr>Begrep vi bruker i vår kommunikasjon….</vt:lpstr>
      <vt:lpstr>Handlingsplan - aktiviteter</vt:lpstr>
      <vt:lpstr>Distriktskonferansen høsten 2022….  Ansvar: Hunn/Gjøvik Rotaryklubb Konferansen legges til Gjøvik  Organisering og planlegging: våren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Gunhild Aalstad</dc:creator>
  <cp:lastModifiedBy>Ola Rongen</cp:lastModifiedBy>
  <cp:revision>67</cp:revision>
  <cp:lastPrinted>2021-02-25T14:33:58Z</cp:lastPrinted>
  <dcterms:created xsi:type="dcterms:W3CDTF">2021-02-24T13:59:13Z</dcterms:created>
  <dcterms:modified xsi:type="dcterms:W3CDTF">2021-03-03T08:42:12Z</dcterms:modified>
</cp:coreProperties>
</file>