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5" r:id="rId5"/>
    <p:sldId id="276" r:id="rId6"/>
    <p:sldId id="258" r:id="rId7"/>
    <p:sldId id="278" r:id="rId8"/>
    <p:sldId id="290" r:id="rId9"/>
    <p:sldId id="279" r:id="rId10"/>
    <p:sldId id="282" r:id="rId11"/>
    <p:sldId id="280" r:id="rId12"/>
    <p:sldId id="281" r:id="rId13"/>
    <p:sldId id="303" r:id="rId14"/>
    <p:sldId id="301" r:id="rId15"/>
    <p:sldId id="297" r:id="rId16"/>
    <p:sldId id="299" r:id="rId17"/>
    <p:sldId id="292" r:id="rId18"/>
    <p:sldId id="285" r:id="rId19"/>
    <p:sldId id="293" r:id="rId20"/>
    <p:sldId id="298" r:id="rId21"/>
    <p:sldId id="283" r:id="rId22"/>
  </p:sldIdLst>
  <p:sldSz cx="12192000" cy="6858000"/>
  <p:notesSz cx="6888163" cy="100203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1134A1-21E9-4EFB-AC36-5DABAF5CB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C23560-BCE9-4C81-A6F6-7124672C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CB6F7A-DC35-442D-BA43-741EB00D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64FF1A-2E7B-47E9-A646-21DABF20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7A8C15-BD00-4826-A8BD-3849D1EC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8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E8FD1-CDFE-41B1-AB2B-FDB9A5B6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66FFC1-1803-437D-B0BE-C8C21910B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424846-D9E9-4FBA-8E46-10C2CC7F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ED355-4178-4FC1-8395-A6442EA3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B7268F-1BAB-4ECE-ACDE-41E146F9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8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7AD3226-5089-4B47-8DD6-19DFB350A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31F46D4-D4CE-4448-8E3B-8C0A97D49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76F492-8F0D-413F-8D9B-2BC21393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72064C-F8B1-4BAC-8108-98BC96C4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87544B-9235-45F2-B653-6F03851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58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30D0-5FA0-4546-9C3A-BA51E888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ADFF97-22C8-4C8F-9DDC-E2F204A32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6F2908-B7C4-4DAE-9B50-D3613DFD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A85BCB-38A4-4648-9AF3-7D8BCEA4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4E03D-2066-48C9-8ADF-498FD23E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63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70667-2779-43A6-B1C7-77E43B73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9C0F45-A84B-4DE7-AB1D-B0220D05A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AEEF27-640D-4E94-92F7-300F31AC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7B133C-D033-4233-A6F1-5B28352F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80EBA3-7968-4620-ADEC-62785D0E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29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5210E-FED6-4A67-847E-56D07C71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A9EADD-2237-4A56-A76F-CB854F64C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955AC4-878C-4F6E-8BCC-985A92971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C01C41-F4AC-4CD7-AF74-097A54C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BFF7EF-B848-443B-B498-2E6D0551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908BDD7-1EDC-49AD-B93E-57CC0059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7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63470E-D07D-4850-85D2-877F2B69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E3638B-0856-4CE3-A1E5-757DEF8C9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691B7B-CFDB-43CC-8E36-F066685C0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5787B1-998C-4093-997A-11F26D9B0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6825EA3-6F20-4C67-BFE0-A20BC8835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B4CE9DC-C649-474B-8F2B-B019AF31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FCE3B1-1C44-4D3B-BCD1-9AF05324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3C4BC9C-AB54-4875-A096-70F14C07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4E0AB-B0A9-4829-82F4-E293D4EA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ECE6EF-E8B0-403A-9AC2-1097FB14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D438DF-E4F8-46CD-A4A9-3EB072F8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17570F-16B6-4527-AF35-8499FFA9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3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7E17F1-9902-49E2-8282-B91DC8EA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756FD95-8CE4-4572-8936-2B72CBCE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330C43-4782-4569-9C1A-3F409FF5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3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455C3A-8101-465B-8C7E-6D6AA4E1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3AA248-DFCD-4F87-B74E-35521DE0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B3A89D-BDED-402E-AB73-5E961926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08A68B-107C-41E2-9981-419E3F4D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A509FF-B09F-4236-9132-31CCFBF7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BBD7EF-FC0A-4B49-901A-EAE0D974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3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97256-6155-43A3-9187-266702E5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29FF1A-921B-493A-9E51-7B1C77356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44470F-56D2-4E47-9C4B-3DFCF2F01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CE254A-94AE-4227-A0F7-21E15C8A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50DCD6-ABFA-4BEC-B459-238FA0AA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006ADF-71E8-487C-BE76-FA324340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0845148-6EBD-473B-9363-C4118C83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7968B9-0663-47E1-9DAF-1AE10ABF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184996-352D-4578-95A1-FF396205F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DE9D-EDFF-4483-990C-2531F3565691}" type="datetimeFigureOut">
              <a:rPr lang="nb-NO" smtClean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7538E5-FB4E-4797-ADB0-F547B2F21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7B4DBE-F773-41EF-A1D6-D32D1B1B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65EF-1F17-4654-8801-AF623974F1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964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82401-52C8-40FF-B2C7-E67B2D48D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8984"/>
            <a:ext cx="9144000" cy="2329733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chemeClr val="tx2"/>
                </a:solidFill>
              </a:rPr>
              <a:t>Hunn/Gjøvik Rotaryklubb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2651709-9586-4ADA-B514-6CE641619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382"/>
            <a:ext cx="9144000" cy="2115048"/>
          </a:xfrm>
        </p:spPr>
        <p:txBody>
          <a:bodyPr>
            <a:normAutofit/>
          </a:bodyPr>
          <a:lstStyle/>
          <a:p>
            <a:r>
              <a:rPr lang="nb-NO" sz="3200" b="1" dirty="0"/>
              <a:t>Hunn/Gjøvik Rotaryklubb har guvernøren i 2022-23</a:t>
            </a:r>
          </a:p>
          <a:p>
            <a:r>
              <a:rPr lang="nb-NO" sz="3200" b="1" dirty="0"/>
              <a:t>Distrikt 2305</a:t>
            </a:r>
          </a:p>
          <a:p>
            <a:r>
              <a:rPr lang="nb-NO" sz="3200" b="1" dirty="0"/>
              <a:t>Klubbens ansvar og oppgaver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775926C-00C7-4A9A-B3F0-63DB51EFC4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5" y="447260"/>
            <a:ext cx="4086970" cy="157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0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4E5319-8F8C-464E-9FDA-60C79181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25" y="-191467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Inviterte gjester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8C98EE-C049-480D-9674-E7A93796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5" y="831947"/>
            <a:ext cx="10515600" cy="5552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/>
              <a:t>Distriktsguvernøren</a:t>
            </a:r>
            <a:r>
              <a:rPr lang="nb-NO" dirty="0"/>
              <a:t> inviterer:</a:t>
            </a:r>
          </a:p>
          <a:p>
            <a:pPr marL="0" indent="0">
              <a:buNone/>
            </a:pPr>
            <a:r>
              <a:rPr lang="nb-NO" dirty="0"/>
              <a:t>-  </a:t>
            </a:r>
            <a:r>
              <a:rPr lang="nb-NO" dirty="0" err="1"/>
              <a:t>Æresrotarianer</a:t>
            </a:r>
            <a:r>
              <a:rPr lang="nb-NO" dirty="0"/>
              <a:t> Hans Majestet Kongen</a:t>
            </a:r>
          </a:p>
          <a:p>
            <a:pPr>
              <a:buFontTx/>
              <a:buChar char="-"/>
            </a:pPr>
            <a:r>
              <a:rPr lang="nb-NO" dirty="0"/>
              <a:t>Verdenspresidentens representant</a:t>
            </a:r>
          </a:p>
          <a:p>
            <a:pPr>
              <a:buFontTx/>
              <a:buChar char="-"/>
            </a:pPr>
            <a:r>
              <a:rPr lang="nb-NO" dirty="0"/>
              <a:t>Representant for et nordisk distrikt</a:t>
            </a:r>
          </a:p>
          <a:p>
            <a:pPr marL="0" indent="0">
              <a:buNone/>
            </a:pPr>
            <a:r>
              <a:rPr lang="nb-NO" sz="2000" dirty="0"/>
              <a:t>-   </a:t>
            </a:r>
            <a:r>
              <a:rPr lang="nb-NO" dirty="0"/>
              <a:t>Representant</a:t>
            </a:r>
            <a:r>
              <a:rPr lang="nb-NO" sz="2000" dirty="0"/>
              <a:t> </a:t>
            </a:r>
            <a:r>
              <a:rPr lang="nb-NO" dirty="0"/>
              <a:t>for et norsk distrikt</a:t>
            </a:r>
          </a:p>
          <a:p>
            <a:pPr>
              <a:buFontTx/>
              <a:buChar char="-"/>
            </a:pPr>
            <a:r>
              <a:rPr lang="nb-NO" dirty="0"/>
              <a:t>Representant for </a:t>
            </a:r>
            <a:r>
              <a:rPr lang="nb-NO" dirty="0" err="1"/>
              <a:t>Rotaract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Representant for </a:t>
            </a:r>
            <a:r>
              <a:rPr lang="nb-NO" dirty="0" err="1"/>
              <a:t>Inner</a:t>
            </a:r>
            <a:r>
              <a:rPr lang="nb-NO" dirty="0"/>
              <a:t> Wheel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arrangeres en enkel bli kjent middag for alle gjester og deltagere som har ankommet konferansen fredag kveld.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Antall deltagere i 2019: 168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23D1397-AB0E-4939-A2BA-B58397DE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786" y="363792"/>
            <a:ext cx="2015614" cy="7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9C9A2-D797-4B8A-8EA0-A6D9518D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                    </a:t>
            </a:r>
            <a:br>
              <a:rPr lang="nb-NO" dirty="0"/>
            </a:br>
            <a:r>
              <a:rPr lang="nb-NO" dirty="0"/>
              <a:t>                    </a:t>
            </a:r>
            <a:br>
              <a:rPr lang="nb-NO" dirty="0"/>
            </a:br>
            <a:r>
              <a:rPr lang="nb-NO" b="1" dirty="0"/>
              <a:t>                    </a:t>
            </a:r>
            <a:r>
              <a:rPr lang="nb-NO" b="1" dirty="0">
                <a:solidFill>
                  <a:schemeClr val="tx2"/>
                </a:solidFill>
              </a:rPr>
              <a:t>Ansvar for konferansen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3D9E07-D885-42E8-A9DF-6E526657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1257"/>
          </a:xfrm>
        </p:spPr>
        <p:txBody>
          <a:bodyPr>
            <a:normAutofit fontScale="62500" lnSpcReduction="2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 err="1"/>
              <a:t>Distriktsguvernøren</a:t>
            </a:r>
            <a:r>
              <a:rPr lang="nb-NO" dirty="0"/>
              <a:t> planlegger og leder konferansen, med bistand fra arrangørkoordinator og arrangørklubb</a:t>
            </a:r>
          </a:p>
          <a:p>
            <a:endParaRPr lang="nb-NO" dirty="0"/>
          </a:p>
          <a:p>
            <a:r>
              <a:rPr lang="nb-NO" dirty="0"/>
              <a:t>Asmund, som årets president, får en viktig rolle, både i forberedelsene og gjennomføringen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Arrangørkoordinatoren hos oss blir Anne Kristin Mehlum. Hennes rolle blir å koordinere alle komiteene og oppgavene som skal løses under konferansen, ta et overordnet, helthetlig ansvar under forberedelsene og  gjennomføringen </a:t>
            </a:r>
          </a:p>
          <a:p>
            <a:endParaRPr lang="nb-NO" dirty="0"/>
          </a:p>
          <a:p>
            <a:r>
              <a:rPr lang="nb-NO" dirty="0"/>
              <a:t>Budsjettet for konferansen legges fram for styret i Distriktet</a:t>
            </a:r>
          </a:p>
          <a:p>
            <a:endParaRPr lang="nb-NO" dirty="0"/>
          </a:p>
          <a:p>
            <a:r>
              <a:rPr lang="nb-NO" dirty="0"/>
              <a:t>Tilskudd til arrangørklubb: kr 15 000</a:t>
            </a:r>
          </a:p>
          <a:p>
            <a:r>
              <a:rPr lang="nb-NO" dirty="0"/>
              <a:t>Det skal inngås avtale mellom distriktet og arrangørklubben om arrangementet mht. rammer, omfang, økonomi og gjennomføring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F64298-EC97-4F93-9176-F36498F2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03" y="134869"/>
            <a:ext cx="2151459" cy="78017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E5667C-8499-4729-9E42-BA5A0A66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9" y="365125"/>
            <a:ext cx="1889028" cy="188319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2533A4D-95C4-4998-B5A5-41804FD3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359" y="351119"/>
            <a:ext cx="1765142" cy="17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FE0580-1ACE-4AE1-BB7A-B67CBBEB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333955"/>
            <a:ext cx="10654085" cy="66773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Hele klubben må delta…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EE3081-C9F1-43A2-A265-785D8E5A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518205"/>
          </a:xfrm>
        </p:spPr>
        <p:txBody>
          <a:bodyPr>
            <a:normAutofit fontScale="77500" lnSpcReduction="20000"/>
          </a:bodyPr>
          <a:lstStyle/>
          <a:p>
            <a:endParaRPr lang="nb-NO" dirty="0"/>
          </a:p>
          <a:p>
            <a:r>
              <a:rPr lang="nb-NO" b="1" dirty="0"/>
              <a:t>Tidspunktet for konferansen 16.-19.september 2022 </a:t>
            </a:r>
          </a:p>
          <a:p>
            <a:pPr marL="0" indent="0">
              <a:buNone/>
            </a:pPr>
            <a:r>
              <a:rPr lang="nb-NO" b="1" dirty="0"/>
              <a:t>   </a:t>
            </a:r>
            <a:r>
              <a:rPr lang="nb-NO" dirty="0"/>
              <a:t>(fredag kveld til søndag etter lunsj)</a:t>
            </a:r>
          </a:p>
          <a:p>
            <a:r>
              <a:rPr lang="nb-NO" dirty="0"/>
              <a:t>Sted for konferansen: </a:t>
            </a:r>
            <a:r>
              <a:rPr lang="nb-NO" dirty="0" err="1"/>
              <a:t>Quality</a:t>
            </a:r>
            <a:r>
              <a:rPr lang="nb-NO" dirty="0"/>
              <a:t> Hotel Strand</a:t>
            </a:r>
          </a:p>
          <a:p>
            <a:r>
              <a:rPr lang="nb-NO" dirty="0"/>
              <a:t>Mottagelse fredag: Fjellhaven? (Må vurderes i forhold til pris)</a:t>
            </a:r>
          </a:p>
          <a:p>
            <a:pPr marL="0" indent="0">
              <a:buNone/>
            </a:pPr>
            <a:r>
              <a:rPr lang="nb-NO" dirty="0"/>
              <a:t>                                       Hotellet er et alternativ              </a:t>
            </a:r>
          </a:p>
          <a:p>
            <a:endParaRPr lang="nb-NO" dirty="0"/>
          </a:p>
          <a:p>
            <a:r>
              <a:rPr lang="nb-NO" dirty="0"/>
              <a:t>Tidligere planleggingsmøter i klubben:</a:t>
            </a:r>
          </a:p>
          <a:p>
            <a:pPr marL="0" indent="0">
              <a:buNone/>
            </a:pPr>
            <a:r>
              <a:rPr lang="nb-NO" dirty="0"/>
              <a:t>    Har hatt to møter med presidentene: </a:t>
            </a:r>
          </a:p>
          <a:p>
            <a:pPr marL="0" indent="0">
              <a:buNone/>
            </a:pPr>
            <a:r>
              <a:rPr lang="nb-NO" dirty="0"/>
              <a:t>    Torbjørn (2020/21), Trude (2021/22), Asmund (2022/23)</a:t>
            </a:r>
          </a:p>
          <a:p>
            <a:pPr marL="0" indent="0">
              <a:buNone/>
            </a:pPr>
            <a:r>
              <a:rPr lang="nb-NO" dirty="0"/>
              <a:t>    Sammen med meg, utgjør disse tre styringsgruppa med tillegg av  </a:t>
            </a:r>
          </a:p>
          <a:p>
            <a:pPr marL="0" indent="0">
              <a:buNone/>
            </a:pPr>
            <a:r>
              <a:rPr lang="nb-NO" dirty="0"/>
              <a:t>    arrangementskoordinatoren, Anne Kristin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                  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8B2C459-8BFE-46AE-AB65-F5EDE10A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48" y="405690"/>
            <a:ext cx="1613912" cy="6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1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FFDBB-0E1E-49A4-9C6D-026B5E8D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938"/>
          </a:xfrm>
        </p:spPr>
        <p:txBody>
          <a:bodyPr/>
          <a:lstStyle/>
          <a:p>
            <a:r>
              <a:rPr lang="nb-NO" b="1" dirty="0"/>
              <a:t>   </a:t>
            </a:r>
            <a:r>
              <a:rPr lang="nb-NO" b="1" dirty="0">
                <a:solidFill>
                  <a:schemeClr val="tx2"/>
                </a:solidFill>
              </a:rPr>
              <a:t>Komiteer og arbeidsoppgaver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CDCA36-427C-4451-955B-9F1BCA5D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41" y="1510748"/>
            <a:ext cx="10515600" cy="4998476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endParaRPr lang="nb-NO" sz="3200" b="1" dirty="0"/>
          </a:p>
          <a:p>
            <a:pPr>
              <a:buFontTx/>
              <a:buChar char="-"/>
            </a:pPr>
            <a:r>
              <a:rPr lang="nb-NO" sz="3200" b="1" dirty="0" err="1"/>
              <a:t>Programkomitè</a:t>
            </a:r>
            <a:r>
              <a:rPr lang="nb-NO" sz="3200" b="1" dirty="0"/>
              <a:t>: </a:t>
            </a:r>
          </a:p>
          <a:p>
            <a:pPr>
              <a:buFontTx/>
              <a:buChar char="-"/>
            </a:pPr>
            <a:r>
              <a:rPr lang="nb-NO" sz="3200" dirty="0"/>
              <a:t>Mange faste rutiner. Ordføreren på Gjøvik åpner og gir sin hilsen</a:t>
            </a:r>
          </a:p>
          <a:p>
            <a:pPr>
              <a:buFontTx/>
              <a:buChar char="-"/>
            </a:pPr>
            <a:r>
              <a:rPr lang="nb-NO" sz="3200" dirty="0"/>
              <a:t>Lørdagen: 3-4 foredrag.  Gjennomgangstema: </a:t>
            </a:r>
            <a:r>
              <a:rPr lang="nb-NO" sz="3200" dirty="0" err="1"/>
              <a:t>FN`s</a:t>
            </a:r>
            <a:r>
              <a:rPr lang="nb-NO" sz="3200" dirty="0"/>
              <a:t> </a:t>
            </a:r>
            <a:r>
              <a:rPr lang="nb-NO" sz="3200" dirty="0" err="1"/>
              <a:t>bærekraftsmål</a:t>
            </a:r>
            <a:r>
              <a:rPr lang="nb-NO" sz="3200" dirty="0"/>
              <a:t> og utgangspunkt i årets </a:t>
            </a:r>
            <a:r>
              <a:rPr lang="nb-NO" sz="3200" dirty="0" err="1"/>
              <a:t>Rotary</a:t>
            </a:r>
            <a:r>
              <a:rPr lang="nb-NO" sz="3200" dirty="0"/>
              <a:t>-tema.</a:t>
            </a:r>
          </a:p>
          <a:p>
            <a:pPr>
              <a:buFontTx/>
              <a:buChar char="-"/>
            </a:pPr>
            <a:r>
              <a:rPr lang="nb-NO" sz="3200" dirty="0"/>
              <a:t>Søndagen: Årsmøte. Distriktet presenterer ulike temaer.</a:t>
            </a:r>
          </a:p>
          <a:p>
            <a:pPr marL="0" indent="0">
              <a:buNone/>
            </a:pPr>
            <a:r>
              <a:rPr lang="nb-NO" sz="3200" dirty="0"/>
              <a:t>       Ønsker innspill  </a:t>
            </a:r>
          </a:p>
          <a:p>
            <a:pPr>
              <a:buFontTx/>
              <a:buChar char="-"/>
            </a:pPr>
            <a:endParaRPr lang="nb-NO" sz="3200" b="1" dirty="0"/>
          </a:p>
          <a:p>
            <a:pPr>
              <a:buFontTx/>
              <a:buChar char="-"/>
            </a:pPr>
            <a:r>
              <a:rPr lang="nb-NO" sz="3200" b="1" dirty="0"/>
              <a:t>Kulturprogrammet: 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   Alle oppfordres til å komme med ideer.</a:t>
            </a:r>
          </a:p>
          <a:p>
            <a:pPr marL="0" indent="0">
              <a:buNone/>
            </a:pPr>
            <a:r>
              <a:rPr lang="nb-NO" sz="3200" dirty="0"/>
              <a:t>   Vi skal vise hva Gjøvik- regionen har å by på.</a:t>
            </a:r>
          </a:p>
          <a:p>
            <a:pPr>
              <a:buFontTx/>
              <a:buChar char="-"/>
            </a:pPr>
            <a:endParaRPr lang="nb-NO" sz="3200" b="1" dirty="0"/>
          </a:p>
          <a:p>
            <a:pPr>
              <a:buFontTx/>
              <a:buChar char="-"/>
            </a:pPr>
            <a:r>
              <a:rPr lang="nb-NO" sz="3200" b="1" dirty="0" err="1"/>
              <a:t>Økonomikomitè</a:t>
            </a:r>
            <a:r>
              <a:rPr lang="nb-NO" sz="3200" b="1" dirty="0"/>
              <a:t>. </a:t>
            </a:r>
            <a:r>
              <a:rPr lang="nb-NO" sz="3200" dirty="0"/>
              <a:t>Ansvar: Trude</a:t>
            </a:r>
          </a:p>
          <a:p>
            <a:pPr marL="0" indent="0">
              <a:buNone/>
            </a:pPr>
            <a:r>
              <a:rPr lang="nb-NO" sz="3200" dirty="0"/>
              <a:t>         - Budsjett/regnskap</a:t>
            </a:r>
          </a:p>
          <a:p>
            <a:pPr marL="0" indent="0">
              <a:buNone/>
            </a:pPr>
            <a:r>
              <a:rPr lang="nb-NO" sz="3200" dirty="0"/>
              <a:t>         - Påmelding</a:t>
            </a:r>
          </a:p>
          <a:p>
            <a:pPr marL="0" indent="0">
              <a:buNone/>
            </a:pPr>
            <a:r>
              <a:rPr lang="nb-NO" sz="3200" dirty="0"/>
              <a:t>         - Oppfølging av betaling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020AF59-0A48-4694-AA9C-FD85D768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09" y="348776"/>
            <a:ext cx="161558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83D52-AD51-4BEF-AEF4-59C06395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sz="3200" b="1" dirty="0">
                <a:solidFill>
                  <a:schemeClr val="tx2"/>
                </a:solidFill>
              </a:rPr>
              <a:t>Komiteer med ønske om deltagelse fra flere i  </a:t>
            </a:r>
            <a:br>
              <a:rPr lang="nb-NO" sz="3200" b="1" dirty="0">
                <a:solidFill>
                  <a:schemeClr val="tx2"/>
                </a:solidFill>
              </a:rPr>
            </a:br>
            <a:r>
              <a:rPr lang="nb-NO" sz="3200" b="1" dirty="0">
                <a:solidFill>
                  <a:schemeClr val="tx2"/>
                </a:solidFill>
              </a:rPr>
              <a:t> klubben, alle skal med….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7C2DA7-A74A-4093-865E-E80D3C51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927"/>
            <a:ext cx="10515600" cy="3879036"/>
          </a:xfrm>
        </p:spPr>
        <p:txBody>
          <a:bodyPr>
            <a:normAutofit lnSpcReduction="10000"/>
          </a:bodyPr>
          <a:lstStyle/>
          <a:p>
            <a:r>
              <a:rPr lang="nb-NO" sz="2400" b="1" dirty="0" err="1"/>
              <a:t>Arrangementskomitè</a:t>
            </a:r>
            <a:r>
              <a:rPr lang="nb-NO" sz="2400" b="1" dirty="0"/>
              <a:t>:</a:t>
            </a:r>
          </a:p>
          <a:p>
            <a:pPr marL="0" indent="0">
              <a:buNone/>
            </a:pPr>
            <a:r>
              <a:rPr lang="nb-NO" sz="2200" b="1" dirty="0"/>
              <a:t>          - </a:t>
            </a:r>
            <a:r>
              <a:rPr lang="nb-NO" sz="2200" dirty="0"/>
              <a:t>Kontaktansvarlig mot hotellet og Fjellhaven</a:t>
            </a:r>
          </a:p>
          <a:p>
            <a:pPr marL="0" indent="0">
              <a:buNone/>
            </a:pPr>
            <a:r>
              <a:rPr lang="nb-NO" sz="2200" dirty="0"/>
              <a:t>          - Sekretariatsfunksjoner</a:t>
            </a:r>
          </a:p>
          <a:p>
            <a:pPr marL="0" indent="0">
              <a:buNone/>
            </a:pPr>
            <a:r>
              <a:rPr lang="nb-NO" sz="2200" dirty="0"/>
              <a:t>          - Pynting inne og utenfor hotellet med bannere, blomster. Gjelder </a:t>
            </a:r>
          </a:p>
          <a:p>
            <a:pPr marL="0" indent="0">
              <a:buNone/>
            </a:pPr>
            <a:r>
              <a:rPr lang="nb-NO" sz="2200" dirty="0"/>
              <a:t>            også Fjellhaven. Hva trengs av PR-utstyr?</a:t>
            </a:r>
          </a:p>
          <a:p>
            <a:pPr marL="0" indent="0">
              <a:buNone/>
            </a:pPr>
            <a:r>
              <a:rPr lang="nb-NO" sz="2200" dirty="0"/>
              <a:t>          - Loddsalg til inntekt for Polio + (eller </a:t>
            </a:r>
            <a:r>
              <a:rPr lang="nb-NO" sz="2200" dirty="0" err="1"/>
              <a:t>Covid</a:t>
            </a:r>
            <a:r>
              <a:rPr lang="nb-NO" sz="2200" dirty="0"/>
              <a:t> 19?)</a:t>
            </a:r>
          </a:p>
          <a:p>
            <a:pPr marL="0" indent="0">
              <a:buNone/>
            </a:pPr>
            <a:r>
              <a:rPr lang="nb-NO" sz="2200" dirty="0"/>
              <a:t>          - Ansvar for orden i møtelokalet, utdeling av møtepapirer ol.</a:t>
            </a:r>
          </a:p>
          <a:p>
            <a:pPr marL="0" indent="0">
              <a:buNone/>
            </a:pPr>
            <a:r>
              <a:rPr lang="nb-NO" b="1" dirty="0"/>
              <a:t>   </a:t>
            </a:r>
          </a:p>
          <a:p>
            <a:pPr marL="0" indent="0">
              <a:buNone/>
            </a:pPr>
            <a:r>
              <a:rPr lang="nb-NO" b="1" dirty="0"/>
              <a:t>         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C183AC-A3A2-4262-A598-3E4FF4D6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83" y="94324"/>
            <a:ext cx="190211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A19CA-FE9D-41B3-B426-8D669CDF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707666"/>
          </a:xfrm>
        </p:spPr>
        <p:txBody>
          <a:bodyPr/>
          <a:lstStyle/>
          <a:p>
            <a:r>
              <a:rPr lang="nb-NO" dirty="0"/>
              <a:t>  </a:t>
            </a:r>
            <a:r>
              <a:rPr lang="nb-NO" b="1" dirty="0">
                <a:solidFill>
                  <a:schemeClr val="tx2"/>
                </a:solidFill>
              </a:rPr>
              <a:t>Flere komiteer…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7C9F18-311F-4F96-B18A-C8D097FE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50" y="890546"/>
            <a:ext cx="10400306" cy="5747002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>
              <a:buFontTx/>
              <a:buChar char="-"/>
            </a:pPr>
            <a:r>
              <a:rPr lang="nb-NO" sz="6000" b="1" dirty="0" err="1"/>
              <a:t>Komitè</a:t>
            </a:r>
            <a:r>
              <a:rPr lang="nb-NO" sz="6000" b="1" dirty="0"/>
              <a:t> for «</a:t>
            </a:r>
            <a:r>
              <a:rPr lang="nb-NO" sz="6000" b="1" dirty="0" err="1"/>
              <a:t>Vennskapens</a:t>
            </a:r>
            <a:r>
              <a:rPr lang="nb-NO" sz="6000" b="1" dirty="0"/>
              <a:t> hus». </a:t>
            </a:r>
            <a:r>
              <a:rPr lang="nb-NO" sz="6000" dirty="0"/>
              <a:t>Prosjektutstillinger fra de ulike  </a:t>
            </a:r>
          </a:p>
          <a:p>
            <a:pPr marL="0" indent="0">
              <a:buNone/>
            </a:pPr>
            <a:r>
              <a:rPr lang="nb-NO" sz="6000" dirty="0"/>
              <a:t>       klubbene.</a:t>
            </a:r>
          </a:p>
          <a:p>
            <a:pPr marL="0" indent="0">
              <a:buNone/>
            </a:pPr>
            <a:r>
              <a:rPr lang="nb-NO" sz="6000" dirty="0"/>
              <a:t>       -  </a:t>
            </a:r>
            <a:r>
              <a:rPr lang="nb-NO" sz="6200" dirty="0"/>
              <a:t>Påmelding fra klubbene som ønsker egen utstilling</a:t>
            </a:r>
          </a:p>
          <a:p>
            <a:pPr marL="0" indent="0">
              <a:buNone/>
            </a:pPr>
            <a:r>
              <a:rPr lang="nb-NO" sz="6400" dirty="0"/>
              <a:t>       -  Forberede og serve utstillerne under monteringen og i løpet av  </a:t>
            </a:r>
          </a:p>
          <a:p>
            <a:pPr marL="0" indent="0">
              <a:buNone/>
            </a:pPr>
            <a:r>
              <a:rPr lang="nb-NO" sz="6400" dirty="0"/>
              <a:t>           konferansen</a:t>
            </a:r>
          </a:p>
          <a:p>
            <a:pPr>
              <a:buFontTx/>
              <a:buChar char="-"/>
            </a:pPr>
            <a:endParaRPr lang="nb-NO" b="1" dirty="0"/>
          </a:p>
          <a:p>
            <a:pPr>
              <a:buFontTx/>
              <a:buChar char="-"/>
            </a:pPr>
            <a:r>
              <a:rPr lang="nb-NO" sz="6200" b="1" dirty="0" err="1"/>
              <a:t>Komitè</a:t>
            </a:r>
            <a:r>
              <a:rPr lang="nb-NO" sz="6200" b="1" dirty="0"/>
              <a:t> for ledsagertur </a:t>
            </a:r>
            <a:r>
              <a:rPr lang="nb-NO" sz="6200" dirty="0"/>
              <a:t>   Søndag formiddag  </a:t>
            </a:r>
            <a:r>
              <a:rPr lang="nb-NO" sz="6200" dirty="0" err="1"/>
              <a:t>kl</a:t>
            </a:r>
            <a:r>
              <a:rPr lang="nb-NO" sz="6200" dirty="0"/>
              <a:t> 9.00-13.00</a:t>
            </a:r>
          </a:p>
          <a:p>
            <a:pPr marL="0" indent="0">
              <a:buNone/>
            </a:pPr>
            <a:r>
              <a:rPr lang="nb-NO" sz="6200" dirty="0"/>
              <a:t>      Tur/kulturopplegg i nærmiljøet med lunsj</a:t>
            </a:r>
          </a:p>
          <a:p>
            <a:pPr>
              <a:buFontTx/>
              <a:buChar char="-"/>
            </a:pPr>
            <a:endParaRPr lang="nb-NO" sz="6200" b="1" dirty="0"/>
          </a:p>
          <a:p>
            <a:pPr>
              <a:buFontTx/>
              <a:buChar char="-"/>
            </a:pPr>
            <a:r>
              <a:rPr lang="nb-NO" sz="6200" b="1" dirty="0"/>
              <a:t>PR-</a:t>
            </a:r>
            <a:r>
              <a:rPr lang="nb-NO" sz="6200" b="1" dirty="0" err="1"/>
              <a:t>komitè</a:t>
            </a:r>
            <a:endParaRPr lang="nb-NO" sz="6200" b="1" dirty="0"/>
          </a:p>
          <a:p>
            <a:pPr marL="0" indent="0">
              <a:buNone/>
            </a:pPr>
            <a:r>
              <a:rPr lang="nb-NO" sz="6200" b="1" dirty="0"/>
              <a:t>        - </a:t>
            </a:r>
            <a:r>
              <a:rPr lang="nb-NO" sz="6200" dirty="0"/>
              <a:t>Markedsføring, kontakt mot pressen, sosiale medier</a:t>
            </a:r>
          </a:p>
          <a:p>
            <a:pPr marL="0" indent="0">
              <a:buNone/>
            </a:pPr>
            <a:endParaRPr lang="nb-NO" sz="6200" dirty="0"/>
          </a:p>
          <a:p>
            <a:pPr>
              <a:buFontTx/>
              <a:buChar char="-"/>
            </a:pPr>
            <a:r>
              <a:rPr lang="nb-NO" sz="6200" b="1" dirty="0" err="1"/>
              <a:t>Sponsorkomitè</a:t>
            </a:r>
            <a:r>
              <a:rPr lang="nb-NO" sz="6200" b="1" dirty="0"/>
              <a:t>?</a:t>
            </a:r>
          </a:p>
          <a:p>
            <a:pPr>
              <a:buFontTx/>
              <a:buChar char="-"/>
            </a:pPr>
            <a:endParaRPr lang="nb-NO" sz="6200" b="1" dirty="0"/>
          </a:p>
          <a:p>
            <a:pPr marL="0" indent="0">
              <a:buNone/>
            </a:pPr>
            <a:endParaRPr lang="nb-NO" sz="6200" b="1" dirty="0"/>
          </a:p>
          <a:p>
            <a:pPr marL="0" indent="0">
              <a:buNone/>
            </a:pPr>
            <a:r>
              <a:rPr lang="nb-NO" sz="6200" b="1" dirty="0"/>
              <a:t>Alle klubbens medlemmer er vertskap under konferansen og må ha effekter som synliggjør denne rollen for gjestene.</a:t>
            </a:r>
          </a:p>
          <a:p>
            <a:pPr>
              <a:buFontTx/>
              <a:buChar char="-"/>
            </a:pPr>
            <a:endParaRPr lang="nb-NO" b="1" dirty="0"/>
          </a:p>
          <a:p>
            <a:pPr>
              <a:buFontTx/>
              <a:buChar char="-"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82DCB5-5A79-45EE-AEB2-07BF4DA1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357" y="220452"/>
            <a:ext cx="190211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877A0-7C4B-4AFE-9A6D-D0BDA4C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</a:t>
            </a:r>
            <a:r>
              <a:rPr lang="nb-NO" sz="4000" b="1" dirty="0">
                <a:solidFill>
                  <a:schemeClr val="tx2"/>
                </a:solidFill>
              </a:rPr>
              <a:t>Veien videre….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3B17D5-E9DD-46D9-870A-803DDB1C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Meld interesse for de komiteene/oppgavene dere ønsker å delta på</a:t>
            </a:r>
          </a:p>
          <a:p>
            <a:r>
              <a:rPr lang="nb-NO" sz="2400" dirty="0"/>
              <a:t>Vår klubb består av mye og forskjellig kompetanse innenfor ulike fagområder og kultur, sammen står vi sterkt!</a:t>
            </a:r>
          </a:p>
          <a:p>
            <a:r>
              <a:rPr lang="nb-NO" sz="2400" b="1" dirty="0"/>
              <a:t>Mål: </a:t>
            </a:r>
            <a:r>
              <a:rPr lang="nb-NO" sz="2400" dirty="0"/>
              <a:t>Vi skal invitere til tidenes beste konferanse!</a:t>
            </a:r>
          </a:p>
          <a:p>
            <a:r>
              <a:rPr lang="nb-NO" sz="2400" dirty="0"/>
              <a:t>Ola vil i møtereferatet gjengi alle komiteene og arbeidsoppgavene</a:t>
            </a:r>
          </a:p>
          <a:p>
            <a:r>
              <a:rPr lang="nb-NO" sz="2400" b="1" dirty="0"/>
              <a:t>Meld tilbake til meg, hva dere ønsker å jobbe med.</a:t>
            </a:r>
          </a:p>
          <a:p>
            <a:pPr marL="0" indent="0">
              <a:buNone/>
            </a:pPr>
            <a:r>
              <a:rPr lang="nb-NO" sz="2400" b="1" dirty="0"/>
              <a:t>   Flott hvis dere gir meg en tilbakemelding før påske, fredag 26.mars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8A2A7BB-944F-4169-BE26-CA6F6FC1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728" y="110483"/>
            <a:ext cx="190211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8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85812-9F64-4A15-8BE5-9F6F4D40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711"/>
            <a:ext cx="10515600" cy="743446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chemeClr val="accent3"/>
                </a:solidFill>
              </a:rPr>
              <a:t>PETS (Dombås midten av mars 2022)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4E83FB-C2F0-4930-8133-AF4EBFCB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157"/>
            <a:ext cx="10515600" cy="5903843"/>
          </a:xfrm>
        </p:spPr>
        <p:txBody>
          <a:bodyPr/>
          <a:lstStyle/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President </a:t>
            </a:r>
            <a:r>
              <a:rPr lang="nb-NO" sz="2400" dirty="0" err="1"/>
              <a:t>Elect</a:t>
            </a:r>
            <a:r>
              <a:rPr lang="nb-NO" sz="2400" dirty="0"/>
              <a:t> Training Seminar er en samling for alle innkommende presidenter for å bli oppdatert på rollen som president. Arrangementet går vanligvis over to dager : (lørdag og søndag)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Forberedelser:</a:t>
            </a:r>
          </a:p>
          <a:p>
            <a:pPr>
              <a:buFontTx/>
              <a:buChar char="-"/>
            </a:pPr>
            <a:r>
              <a:rPr lang="nb-NO" sz="2400" dirty="0"/>
              <a:t>Hotellavtale (Møtelokaler, overnatting, kost og losji)</a:t>
            </a:r>
          </a:p>
          <a:p>
            <a:pPr>
              <a:buFontTx/>
              <a:buChar char="-"/>
            </a:pPr>
            <a:r>
              <a:rPr lang="nb-NO" sz="2400" dirty="0"/>
              <a:t>Budsjett </a:t>
            </a:r>
          </a:p>
          <a:p>
            <a:pPr>
              <a:buFontTx/>
              <a:buChar char="-"/>
            </a:pPr>
            <a:r>
              <a:rPr lang="nb-NO" sz="2400" dirty="0"/>
              <a:t>Sekretariat</a:t>
            </a:r>
          </a:p>
          <a:p>
            <a:pPr>
              <a:buFontTx/>
              <a:buChar char="-"/>
            </a:pPr>
            <a:r>
              <a:rPr lang="nb-NO" sz="2400" dirty="0"/>
              <a:t>Navnelapper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258CF75-9DEE-4D42-A738-48C169BE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232" y="106905"/>
            <a:ext cx="1901506" cy="7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7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87EBD8-5342-48C8-9ECC-186811BA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solidFill>
                  <a:schemeClr val="tx2"/>
                </a:solidFill>
              </a:rPr>
              <a:t>Styreseminar:  april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901C08-E703-43CA-9803-0AB7BACB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358"/>
            <a:ext cx="10515600" cy="460260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District Training Seminar (DTS) er et seminar for klubbenes styrer og andre nøkkelroller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Jeg foreslår å legge styreseminaret til Honne på Biri</a:t>
            </a:r>
          </a:p>
          <a:p>
            <a:r>
              <a:rPr lang="nb-NO" dirty="0"/>
              <a:t>Trenger hjelp til sekretariatsfunksjoner og forberedelser til påmelding/betaling/regnskap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11026F9-BA21-4402-8AB2-C88D2B05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121" y="443272"/>
            <a:ext cx="1919680" cy="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C9F555-48B3-4587-9433-CFA206BE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Distriktskonferansen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191A5D-D1AF-407A-A9FA-006D5F8C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Lillehammer 2.-3.oktober 2021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Dit må vi reise flest mulig fra klubben vår.</a:t>
            </a:r>
          </a:p>
          <a:p>
            <a:pPr marL="0" indent="0">
              <a:buNone/>
            </a:pPr>
            <a:r>
              <a:rPr lang="nb-NO" dirty="0"/>
              <a:t>Tidenes beste konferanse, sier </a:t>
            </a:r>
            <a:r>
              <a:rPr lang="nb-NO" dirty="0" err="1"/>
              <a:t>distriktsguvernør</a:t>
            </a:r>
            <a:r>
              <a:rPr lang="nb-NO" dirty="0"/>
              <a:t> Hans Olav </a:t>
            </a:r>
            <a:r>
              <a:rPr lang="nb-NO" dirty="0" err="1"/>
              <a:t>Osbak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Nyttig for oss å få erfaringer fra denne konferansen!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3294A8B-17DD-4EF7-A384-74798422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32" y="230188"/>
            <a:ext cx="190211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C4166D-6799-40DB-B65E-C205EC1D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err="1">
                <a:solidFill>
                  <a:schemeClr val="tx2"/>
                </a:solidFill>
              </a:rPr>
              <a:t>Rotarys</a:t>
            </a:r>
            <a:r>
              <a:rPr lang="nb-NO" sz="3600" b="1" dirty="0">
                <a:solidFill>
                  <a:schemeClr val="tx2"/>
                </a:solidFill>
              </a:rPr>
              <a:t> opplæringsprogram for guvernør </a:t>
            </a:r>
            <a:br>
              <a:rPr lang="nb-NO" sz="3600" b="1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med partner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54FFE2-FC16-4783-82F6-4D1F1772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960"/>
            <a:ext cx="10515600" cy="46380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  Min tittel i dag er DGN (District Governor </a:t>
            </a:r>
            <a:r>
              <a:rPr lang="nb-NO" dirty="0" err="1"/>
              <a:t>Nominee</a:t>
            </a:r>
            <a:r>
              <a:rPr lang="nb-NO" dirty="0"/>
              <a:t>). Nominert </a:t>
            </a:r>
          </a:p>
          <a:p>
            <a:pPr marL="0" indent="0">
              <a:buNone/>
            </a:pPr>
            <a:r>
              <a:rPr lang="nb-NO" dirty="0"/>
              <a:t>  </a:t>
            </a:r>
            <a:r>
              <a:rPr lang="nb-NO" dirty="0" err="1"/>
              <a:t>distriktsguvernør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2021/22: DGE (District Governor </a:t>
            </a:r>
            <a:r>
              <a:rPr lang="nb-NO" dirty="0" err="1"/>
              <a:t>Elect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  1.juli 2022/23  DG (District Governor)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Arrangementer som det forventes at en DGN møter opp på:</a:t>
            </a:r>
          </a:p>
          <a:p>
            <a:r>
              <a:rPr lang="nb-NO" dirty="0"/>
              <a:t>Norske GETS (Gardemoen 16.-18.april)</a:t>
            </a:r>
          </a:p>
          <a:p>
            <a:r>
              <a:rPr lang="nb-NO" dirty="0"/>
              <a:t>Zone 17/18 GETS/</a:t>
            </a:r>
            <a:r>
              <a:rPr lang="nb-NO" dirty="0" err="1"/>
              <a:t>Institute</a:t>
            </a:r>
            <a:r>
              <a:rPr lang="nb-NO" dirty="0"/>
              <a:t>   (Praha – noen dager i september)</a:t>
            </a:r>
          </a:p>
          <a:p>
            <a:r>
              <a:rPr lang="nb-NO" dirty="0" err="1"/>
              <a:t>Homestay</a:t>
            </a:r>
            <a:r>
              <a:rPr lang="nb-NO" dirty="0"/>
              <a:t> Florida (en uke i januar før Assembly – frivillig)</a:t>
            </a:r>
          </a:p>
          <a:p>
            <a:r>
              <a:rPr lang="nb-NO" dirty="0" err="1"/>
              <a:t>Rotary</a:t>
            </a:r>
            <a:r>
              <a:rPr lang="nb-NO" dirty="0"/>
              <a:t> International Assembly (Orlando – 1 uke i januar 2022, guvernørskole, som en er forpliktet til å møte opp på.)</a:t>
            </a:r>
          </a:p>
          <a:p>
            <a:r>
              <a:rPr lang="nb-NO" dirty="0" err="1"/>
              <a:t>Rotary</a:t>
            </a:r>
            <a:r>
              <a:rPr lang="nb-NO" dirty="0"/>
              <a:t> International Convention (Texas – en uke i juni 2022)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C465623-F7C5-4EAA-A2FA-3C383039EE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24" y="513397"/>
            <a:ext cx="892810" cy="33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93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F1CB19-0F73-4636-8E97-95EBC123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 Å, vi skal vise dom…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E796F9-00FC-455A-AF27-7A01AC7D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På Gjøvik der har vi det bra</a:t>
            </a:r>
          </a:p>
          <a:p>
            <a:pPr marL="0" indent="0">
              <a:buNone/>
            </a:pPr>
            <a:r>
              <a:rPr lang="nb-NO" dirty="0"/>
              <a:t>Der </a:t>
            </a:r>
            <a:r>
              <a:rPr lang="nb-NO" dirty="0" err="1"/>
              <a:t>væks</a:t>
            </a:r>
            <a:r>
              <a:rPr lang="nb-NO" dirty="0"/>
              <a:t> det blommer i gaten, det er det vi vil ha.</a:t>
            </a:r>
          </a:p>
          <a:p>
            <a:pPr marL="0" indent="0">
              <a:buNone/>
            </a:pPr>
            <a:r>
              <a:rPr lang="nb-NO" dirty="0"/>
              <a:t>En hovedstad ved Mjøsa for </a:t>
            </a:r>
            <a:r>
              <a:rPr lang="nb-NO" dirty="0" err="1"/>
              <a:t>flatbygdning</a:t>
            </a:r>
            <a:r>
              <a:rPr lang="nb-NO" dirty="0"/>
              <a:t> og døl</a:t>
            </a:r>
          </a:p>
          <a:p>
            <a:pPr marL="0" indent="0">
              <a:buNone/>
            </a:pPr>
            <a:r>
              <a:rPr lang="nb-NO" dirty="0"/>
              <a:t>Ja, hvis du tviler </a:t>
            </a:r>
            <a:r>
              <a:rPr lang="nb-NO" dirty="0" err="1"/>
              <a:t>kæn</a:t>
            </a:r>
            <a:r>
              <a:rPr lang="nb-NO" dirty="0"/>
              <a:t> du reise dit sjøl</a:t>
            </a:r>
          </a:p>
          <a:p>
            <a:pPr marL="0" indent="0">
              <a:buNone/>
            </a:pPr>
            <a:r>
              <a:rPr lang="nb-NO" dirty="0"/>
              <a:t>På Gjøvik der har vi det </a:t>
            </a:r>
            <a:r>
              <a:rPr lang="nb-NO" dirty="0" err="1"/>
              <a:t>bæst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Der er det </a:t>
            </a:r>
            <a:r>
              <a:rPr lang="nb-NO" dirty="0" err="1"/>
              <a:t>hælja</a:t>
            </a:r>
            <a:r>
              <a:rPr lang="nb-NO" dirty="0"/>
              <a:t> midt i </a:t>
            </a:r>
            <a:r>
              <a:rPr lang="nb-NO" dirty="0" err="1"/>
              <a:t>vikun</a:t>
            </a:r>
            <a:r>
              <a:rPr lang="nb-NO" dirty="0"/>
              <a:t>, hår dag er en </a:t>
            </a:r>
            <a:r>
              <a:rPr lang="nb-NO" dirty="0" err="1"/>
              <a:t>fæst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En småby i Oppland med utsikt over </a:t>
            </a:r>
            <a:r>
              <a:rPr lang="nb-NO" dirty="0" err="1"/>
              <a:t>fjor`n</a:t>
            </a:r>
            <a:r>
              <a:rPr lang="nb-NO" dirty="0"/>
              <a:t>,</a:t>
            </a:r>
          </a:p>
          <a:p>
            <a:pPr marL="0" indent="0">
              <a:buNone/>
            </a:pPr>
            <a:r>
              <a:rPr lang="nb-NO" dirty="0"/>
              <a:t>Den fineste plassen på </a:t>
            </a:r>
            <a:r>
              <a:rPr lang="nb-NO" dirty="0" err="1"/>
              <a:t>jor`n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9D645B-6FFD-416E-9AC5-355414B7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57" y="120315"/>
            <a:ext cx="190211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FB835-289F-4647-95A0-EF850C32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2022/23 – Et spennende </a:t>
            </a:r>
            <a:r>
              <a:rPr lang="nb-NO" b="1" dirty="0" err="1">
                <a:solidFill>
                  <a:schemeClr val="accent1">
                    <a:lumMod val="75000"/>
                  </a:schemeClr>
                </a:solidFill>
              </a:rPr>
              <a:t>Rotary</a:t>
            </a:r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-år …..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C52501-9019-496C-BFDB-41B4914F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… til inspirasjon for klubben vår og for de andre klubbene</a:t>
            </a:r>
          </a:p>
          <a:p>
            <a:pPr marL="0" indent="0">
              <a:buNone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i Distrikt 2305! </a:t>
            </a:r>
          </a:p>
          <a:p>
            <a:pPr marL="0" indent="0">
              <a:buNone/>
            </a:pPr>
            <a:r>
              <a:rPr lang="nb-NO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nb-NO" b="1" dirty="0" err="1">
                <a:solidFill>
                  <a:schemeClr val="accent1">
                    <a:lumMod val="75000"/>
                  </a:schemeClr>
                </a:solidFill>
              </a:rPr>
              <a:t>Rotary</a:t>
            </a:r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 er – hva </a:t>
            </a:r>
            <a:r>
              <a:rPr lang="nb-NO" b="1" dirty="0" err="1">
                <a:solidFill>
                  <a:schemeClr val="accent1">
                    <a:lumMod val="75000"/>
                  </a:schemeClr>
                </a:solidFill>
              </a:rPr>
              <a:t>Rotary</a:t>
            </a:r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 gjør!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                            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A04779-D0C6-47B0-B1A2-D55B6618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882" y="150358"/>
            <a:ext cx="1838774" cy="70806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CF07F75-B91E-407A-B5A0-F5B979CD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16" y="3906909"/>
            <a:ext cx="5830052" cy="22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D0550-268D-4A94-8F3A-3BD06010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Distrikter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1E9B00-EAD5-4185-B3E3-58875CC8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Distrikt 2250  Rogaland, Hordaland, Sogn og Fjordane</a:t>
            </a:r>
          </a:p>
          <a:p>
            <a:r>
              <a:rPr lang="nb-NO" dirty="0"/>
              <a:t>Distrikt 2260  Østfold, Akershus, </a:t>
            </a:r>
            <a:r>
              <a:rPr lang="nb-NO" dirty="0" err="1"/>
              <a:t>Töksfors</a:t>
            </a:r>
            <a:r>
              <a:rPr lang="nb-NO" dirty="0"/>
              <a:t> i Sverige</a:t>
            </a:r>
          </a:p>
          <a:p>
            <a:r>
              <a:rPr lang="nb-NO" dirty="0"/>
              <a:t>Distrikt 2275  Nordmøre, Trøndelag, Nord-Norge, Svalbard</a:t>
            </a:r>
          </a:p>
          <a:p>
            <a:r>
              <a:rPr lang="nb-NO" dirty="0"/>
              <a:t>Distrikt 2290  Vestfold, Telemark, Agder</a:t>
            </a:r>
          </a:p>
          <a:p>
            <a:r>
              <a:rPr lang="nb-NO" b="1" dirty="0"/>
              <a:t>Distrikt 2305  Innlandet, Sunnmøre og Romsdal, Eda i Sverige,</a:t>
            </a:r>
          </a:p>
          <a:p>
            <a:pPr marL="0" indent="0">
              <a:buNone/>
            </a:pPr>
            <a:r>
              <a:rPr lang="nb-NO" b="1" dirty="0"/>
              <a:t>                                             Jevnaker og Lunner i Viken</a:t>
            </a:r>
          </a:p>
          <a:p>
            <a:r>
              <a:rPr lang="nb-NO" dirty="0"/>
              <a:t>Distrikt 2310  Oslo, Akershus og Bærum, Buskerud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E30074-4DF8-4857-BDE2-92447475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658" y="125326"/>
            <a:ext cx="1028199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C8B3B-80DF-47DB-A26A-50134E75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2452"/>
            <a:ext cx="10515600" cy="2851355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Distrikt 2305</a:t>
            </a:r>
            <a:br>
              <a:rPr lang="nb-NO" b="1" dirty="0"/>
            </a:br>
            <a:br>
              <a:rPr lang="nb-NO" b="1" dirty="0"/>
            </a:br>
            <a:r>
              <a:rPr lang="nb-NO" sz="2800" b="1" dirty="0"/>
              <a:t>50 klubber i Innlandet, Sunnmøre og Romsdal, Eda i Sverige, Jevnaker og Lunner i Viken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BA7922-0194-4071-98F4-8A6E03622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11" y="1876166"/>
            <a:ext cx="3927687" cy="46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8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C5E228-AA13-4176-B217-ED31A548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73"/>
            <a:ext cx="10515600" cy="1555516"/>
          </a:xfrm>
        </p:spPr>
        <p:txBody>
          <a:bodyPr/>
          <a:lstStyle/>
          <a:p>
            <a:r>
              <a:rPr lang="nb-NO" b="1" dirty="0" err="1">
                <a:solidFill>
                  <a:schemeClr val="accent1"/>
                </a:solidFill>
              </a:rPr>
              <a:t>Rotarys</a:t>
            </a:r>
            <a:r>
              <a:rPr lang="nb-NO" b="1" dirty="0">
                <a:solidFill>
                  <a:schemeClr val="accent1"/>
                </a:solidFill>
              </a:rPr>
              <a:t> første kvinnelig RI-</a:t>
            </a:r>
            <a:r>
              <a:rPr lang="nb-NO" b="1" i="1" dirty="0">
                <a:solidFill>
                  <a:schemeClr val="accent1"/>
                </a:solidFill>
              </a:rPr>
              <a:t>p</a:t>
            </a:r>
            <a:r>
              <a:rPr lang="nb-NO" b="1" dirty="0">
                <a:solidFill>
                  <a:schemeClr val="accent1"/>
                </a:solidFill>
              </a:rPr>
              <a:t>resident 2022-23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b="1" dirty="0">
                <a:solidFill>
                  <a:schemeClr val="accent1"/>
                </a:solidFill>
              </a:rPr>
              <a:t>Fra Ontario, Canada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CFCBB6-7FF0-4FCD-9CDA-234F4C492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88" y="1953370"/>
            <a:ext cx="6233651" cy="40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30F0A-8B63-4009-BB04-8162953D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906"/>
            <a:ext cx="10515600" cy="669772"/>
          </a:xfrm>
        </p:spPr>
        <p:txBody>
          <a:bodyPr>
            <a:normAutofit fontScale="90000"/>
          </a:bodyPr>
          <a:lstStyle/>
          <a:p>
            <a:r>
              <a:rPr lang="nb-NO" b="1" dirty="0" err="1">
                <a:solidFill>
                  <a:schemeClr val="tx2"/>
                </a:solidFill>
              </a:rPr>
              <a:t>Distriktsguvernørens</a:t>
            </a:r>
            <a:r>
              <a:rPr lang="nb-NO" b="1" dirty="0">
                <a:solidFill>
                  <a:schemeClr val="tx2"/>
                </a:solidFill>
              </a:rPr>
              <a:t> 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0355FE-940C-419C-9449-F5858957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816"/>
            <a:ext cx="10515600" cy="5740841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b-NO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Distriktsguvernøren</a:t>
            </a:r>
            <a:r>
              <a:rPr lang="nb-NO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(DG) er </a:t>
            </a:r>
            <a:r>
              <a:rPr lang="nb-NO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Rotary</a:t>
            </a:r>
            <a:r>
              <a:rPr lang="nb-NO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b-NO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International`s</a:t>
            </a:r>
            <a:r>
              <a:rPr lang="nb-NO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representant i distriktet og distriktets øverste leder. DG skal føre tilsyn med at </a:t>
            </a:r>
            <a:r>
              <a:rPr lang="nb-NO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RI`s</a:t>
            </a:r>
            <a:r>
              <a:rPr lang="nb-NO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lover og vedtekter blir overholdt. DG har til oppgave å fremme </a:t>
            </a:r>
            <a:r>
              <a:rPr lang="nb-NO" sz="24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Rotary</a:t>
            </a:r>
            <a:r>
              <a:rPr lang="nb-NO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`s</a:t>
            </a: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 mål gjennom å støtte klubbene i distriktet. Guvernøren skal motivere og sikre kontinuitet i distriktet. Årsmøte er distriktets øverste myndighet, og DG leder det løpende arbeidet mellom årsmøtene.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b-NO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Distriktsorganisasjonen består i dag av 27 personer.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Vi har 7 assisterende guvernører (AG) som skal være viktige kontaktpersoner ut i klubbene.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rgbClr val="000000"/>
                </a:solidFill>
                <a:latin typeface="Calibri" panose="020F0502020204030204" pitchFamily="34" charset="0"/>
              </a:rPr>
              <a:t>Egne komiteer for medlemskapsutvikling, TRF, kommunikasjon og PR, nye klubber, for å nevne noen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9A3B42-7F58-47B0-9B00-A4703110F9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28" y="513397"/>
            <a:ext cx="892810" cy="33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97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3E6CB8-E5E2-4BF6-BA1E-2A510524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483112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Klubbens ansvar som har </a:t>
            </a:r>
            <a:r>
              <a:rPr lang="nb-NO" b="1" dirty="0" err="1">
                <a:solidFill>
                  <a:schemeClr val="accent1"/>
                </a:solidFill>
              </a:rPr>
              <a:t>distriktsguvernøren</a:t>
            </a:r>
            <a:endParaRPr lang="nb-NO" b="1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A8DCD-C51C-4E16-8EF0-6195CA07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accent1"/>
                </a:solidFill>
              </a:rPr>
              <a:t>Når en klubb bestemmer seg for å fremme en kandidat, så påtar klubben seg også et ansvar for å støtte vedkommende i utførelsen av oppgaven fra det øyeblikk nominasjonen er et faktum og fram til guvernøråret er avsluttet.</a:t>
            </a:r>
          </a:p>
          <a:p>
            <a:pPr marL="0" indent="0">
              <a:buNone/>
            </a:pP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1"/>
                </a:solidFill>
              </a:rPr>
              <a:t>En av de viktigste oppgavene klubben påtar seg, er å arrangere Distriktskonferansen.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E3CE584-9FEE-46D8-A1AF-D41C44EF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864" y="150250"/>
            <a:ext cx="1723093" cy="6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F680D-56C3-4D01-BA80-757776E6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334" y="365125"/>
            <a:ext cx="8790040" cy="1325563"/>
          </a:xfrm>
        </p:spPr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Hunn/Gjøvik Rotaryklubb hadde Distriktskonferansen i 1996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DBBB56-3839-4278-B41B-1DF91BA0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006"/>
            <a:ext cx="10515600" cy="5171767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Motto for konferansen: «Fremtidens </a:t>
            </a:r>
            <a:r>
              <a:rPr lang="nb-NO" b="1" dirty="0" err="1"/>
              <a:t>Rotary</a:t>
            </a:r>
            <a:r>
              <a:rPr lang="nb-NO" b="1" dirty="0"/>
              <a:t>»</a:t>
            </a:r>
          </a:p>
          <a:p>
            <a:r>
              <a:rPr lang="nb-NO" dirty="0" err="1"/>
              <a:t>Distriktsguvernøren</a:t>
            </a:r>
            <a:r>
              <a:rPr lang="nb-NO" dirty="0"/>
              <a:t>, Arne Mellerud, hadde følgende målsetting for året 1996/97</a:t>
            </a:r>
          </a:p>
          <a:p>
            <a:pPr marL="0" indent="0">
              <a:buNone/>
            </a:pPr>
            <a:r>
              <a:rPr lang="nb-NO" dirty="0"/>
              <a:t>- Øke medlemstallet i Distriktet  - Øke kvinneandelen </a:t>
            </a:r>
          </a:p>
          <a:p>
            <a:pPr marL="0" indent="0">
              <a:buNone/>
            </a:pPr>
            <a:r>
              <a:rPr lang="nb-NO" dirty="0"/>
              <a:t>                                                          - Øke andelen yngre medlemmer</a:t>
            </a:r>
          </a:p>
          <a:p>
            <a:pPr marL="0" indent="0">
              <a:buNone/>
            </a:pPr>
            <a:r>
              <a:rPr lang="nb-NO" dirty="0"/>
              <a:t>- Bidrag til </a:t>
            </a:r>
            <a:r>
              <a:rPr lang="nb-NO" dirty="0" err="1"/>
              <a:t>Rotary</a:t>
            </a:r>
            <a:r>
              <a:rPr lang="nb-NO" dirty="0"/>
              <a:t> Foundation kr 100 pr. medlem </a:t>
            </a:r>
          </a:p>
          <a:p>
            <a:pPr marL="0" indent="0">
              <a:buNone/>
            </a:pPr>
            <a:r>
              <a:rPr lang="nb-NO" dirty="0"/>
              <a:t>- Minst ett prosjekt pr. klubb rettet mot lokalsamfunnet eller over  </a:t>
            </a:r>
          </a:p>
          <a:p>
            <a:pPr marL="0" indent="0">
              <a:buNone/>
            </a:pPr>
            <a:r>
              <a:rPr lang="nb-NO" dirty="0"/>
              <a:t>  landegrenser</a:t>
            </a:r>
          </a:p>
          <a:p>
            <a:pPr>
              <a:buFontTx/>
              <a:buChar char="-"/>
            </a:pPr>
            <a:r>
              <a:rPr lang="nb-NO" dirty="0"/>
              <a:t>Deltagelse fra alle Rotaryklubbene i Distriktet på </a:t>
            </a:r>
          </a:p>
          <a:p>
            <a:pPr marL="0" indent="0">
              <a:buNone/>
            </a:pPr>
            <a:r>
              <a:rPr lang="nb-NO" dirty="0"/>
              <a:t>   Distriktskonferansen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B29460-69BF-4F65-9320-E7D5D8F6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-74200"/>
            <a:ext cx="2517866" cy="26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E2A5F3-CDA9-435D-906A-9FFD76E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5677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>
                <a:solidFill>
                  <a:schemeClr val="tx2"/>
                </a:solidFill>
              </a:rPr>
              <a:t>26 år senere…</a:t>
            </a:r>
            <a:br>
              <a:rPr lang="nb-NO" b="1" dirty="0">
                <a:solidFill>
                  <a:schemeClr val="tx2"/>
                </a:solidFill>
              </a:rPr>
            </a:br>
            <a:r>
              <a:rPr lang="nb-NO" b="1" dirty="0">
                <a:solidFill>
                  <a:schemeClr val="tx2"/>
                </a:solidFill>
              </a:rPr>
              <a:t>Distriktskonferansen 16.-19.-september 2022</a:t>
            </a:r>
            <a:br>
              <a:rPr lang="nb-NO" b="1" dirty="0">
                <a:solidFill>
                  <a:schemeClr val="tx2"/>
                </a:solidFill>
              </a:rPr>
            </a:b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E0A989-7AF7-4703-9039-ECBC3F9D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700"/>
            <a:ext cx="10515600" cy="497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err="1"/>
              <a:t>Rotaryårets</a:t>
            </a:r>
            <a:r>
              <a:rPr lang="nb-NO" b="1" dirty="0"/>
              <a:t> faglige og sosiale høydepunkt</a:t>
            </a:r>
          </a:p>
          <a:p>
            <a:pPr marL="0" indent="0">
              <a:buNone/>
            </a:pPr>
            <a:r>
              <a:rPr lang="nb-NO" dirty="0"/>
              <a:t>Hunn/Gjøvik RK har også vært med å arrangere Distriktskonferansen tidligere, var det i 2003?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Hensikten er å skape muligheter for nettverksbygging, påfyll av kunnskap, inspirasjon og motivere medlemmene til innsats for </a:t>
            </a:r>
            <a:r>
              <a:rPr lang="nb-NO" dirty="0" err="1"/>
              <a:t>Rotary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Distriktskonferansen skal gi rotarianerne en visjon av </a:t>
            </a:r>
            <a:r>
              <a:rPr lang="nb-NO" dirty="0" err="1"/>
              <a:t>Rotary</a:t>
            </a:r>
            <a:r>
              <a:rPr lang="nb-NO" dirty="0"/>
              <a:t> som strekker seg ut over klubbnivå.</a:t>
            </a:r>
          </a:p>
          <a:p>
            <a:pPr marL="0" indent="0">
              <a:buNone/>
            </a:pPr>
            <a:r>
              <a:rPr lang="nb-NO" dirty="0"/>
              <a:t>Målgruppe: Alle rotarianere i Distrikt 2305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Minst 75% av de faglige foredragene skal være </a:t>
            </a:r>
            <a:r>
              <a:rPr lang="nb-NO" dirty="0" err="1"/>
              <a:t>Rotary</a:t>
            </a:r>
            <a:r>
              <a:rPr lang="nb-NO" dirty="0"/>
              <a:t>-stoff</a:t>
            </a:r>
          </a:p>
          <a:p>
            <a:pPr marL="0" indent="0">
              <a:buNone/>
            </a:pPr>
            <a:r>
              <a:rPr lang="nb-NO" dirty="0"/>
              <a:t>Motto for konferansen: 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A50F613-FE96-446B-BC2D-D7A4112B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475" y="0"/>
            <a:ext cx="1897914" cy="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1422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Hunn/Gjøvik Rotaryklubb</vt:lpstr>
      <vt:lpstr>Rotarys opplæringsprogram for guvernør  med partner</vt:lpstr>
      <vt:lpstr>Distrikter i Norge</vt:lpstr>
      <vt:lpstr>Distrikt 2305  50 klubber i Innlandet, Sunnmøre og Romsdal, Eda i Sverige, Jevnaker og Lunner i Viken</vt:lpstr>
      <vt:lpstr>Rotarys første kvinnelig RI-president 2022-23 Fra Ontario, Canada</vt:lpstr>
      <vt:lpstr>Distriktsguvernørens oppgave</vt:lpstr>
      <vt:lpstr>Klubbens ansvar som har distriktsguvernøren</vt:lpstr>
      <vt:lpstr>Hunn/Gjøvik Rotaryklubb hadde Distriktskonferansen i 1996</vt:lpstr>
      <vt:lpstr> 26 år senere… Distriktskonferansen 16.-19.-september 2022 </vt:lpstr>
      <vt:lpstr>Inviterte gjester</vt:lpstr>
      <vt:lpstr>                                                               Ansvar for konferansen</vt:lpstr>
      <vt:lpstr>Hele klubben må delta… </vt:lpstr>
      <vt:lpstr>   Komiteer og arbeidsoppgaver</vt:lpstr>
      <vt:lpstr> Komiteer med ønske om deltagelse fra flere i    klubben, alle skal med….</vt:lpstr>
      <vt:lpstr>  Flere komiteer…</vt:lpstr>
      <vt:lpstr>  Veien videre….</vt:lpstr>
      <vt:lpstr>PETS (Dombås midten av mars 2022)</vt:lpstr>
      <vt:lpstr>Styreseminar:  april 2022</vt:lpstr>
      <vt:lpstr>Distriktskonferansen 2021</vt:lpstr>
      <vt:lpstr> Å, vi skal vise dom…</vt:lpstr>
      <vt:lpstr>2022/23 – Et spennende Rotary-år 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Hunn/Gjøvik Rotaryklubb</dc:title>
  <dc:creator>Gunhild Aalstad</dc:creator>
  <cp:lastModifiedBy>Ola Rongen</cp:lastModifiedBy>
  <cp:revision>56</cp:revision>
  <cp:lastPrinted>2021-03-22T13:33:19Z</cp:lastPrinted>
  <dcterms:created xsi:type="dcterms:W3CDTF">2021-03-14T08:04:29Z</dcterms:created>
  <dcterms:modified xsi:type="dcterms:W3CDTF">2021-03-24T11:35:39Z</dcterms:modified>
</cp:coreProperties>
</file>