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9" r:id="rId3"/>
    <p:sldId id="270" r:id="rId4"/>
    <p:sldId id="271" r:id="rId5"/>
    <p:sldId id="263" r:id="rId6"/>
    <p:sldId id="268" r:id="rId7"/>
    <p:sldId id="275" r:id="rId8"/>
  </p:sldIdLst>
  <p:sldSz cx="12192000" cy="6858000"/>
  <p:notesSz cx="6858000" cy="9144000"/>
  <p:defaultTextStyle>
    <a:defPPr>
      <a:defRPr lang="en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92"/>
    <p:restoredTop sz="95100"/>
  </p:normalViewPr>
  <p:slideViewPr>
    <p:cSldViewPr snapToGrid="0" snapToObjects="1">
      <p:cViewPr varScale="1">
        <p:scale>
          <a:sx n="90" d="100"/>
          <a:sy n="90" d="100"/>
        </p:scale>
        <p:origin x="10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D23E2-7A50-864B-8EF8-8A64D2D3A5EB}" type="datetimeFigureOut">
              <a:rPr lang="en-GB" smtClean="0"/>
              <a:t>03/01/2022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B0246-99CB-5443-8C9D-438100211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946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BB0246-99CB-5443-8C9D-43810021178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694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AFF11-98E6-FB4A-A698-591B81005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EFD3B2-2129-EF43-AA7B-C898505A12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25592-845E-EB43-974D-BAF91EFD2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A7D5-A830-7E40-BFAD-0462F0286F99}" type="datetimeFigureOut">
              <a:rPr lang="en-GB" smtClean="0"/>
              <a:t>03/01/2022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38C48C-06F8-144A-B43E-640F2C7A0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7D0581-2557-3D40-B1F0-7E46EA34D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6ACED-869A-544F-B3D8-B1963FBB6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988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52671-6024-7949-AD67-FC57CFD5C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72931A-B624-FB48-A128-548DD89544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0114AA-1D3B-6B44-9D9D-C220509D3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A7D5-A830-7E40-BFAD-0462F0286F99}" type="datetimeFigureOut">
              <a:rPr lang="en-GB" smtClean="0"/>
              <a:t>03/01/2022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96E5B-9E17-2046-8AF8-7E4CB6CB9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1904E-8843-F044-81BD-6E78476FA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6ACED-869A-544F-B3D8-B1963FBB6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493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0605E2-BA53-144A-8714-730E2949C3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2ACCB4-6B14-F04C-B337-855C3D7D9E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F9504-FA5B-6548-9BE3-23C5D2559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A7D5-A830-7E40-BFAD-0462F0286F99}" type="datetimeFigureOut">
              <a:rPr lang="en-GB" smtClean="0"/>
              <a:t>03/01/2022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7E1A6-62E5-E049-8604-FC27471DC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F5C82-0169-3044-9089-E11593988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6ACED-869A-544F-B3D8-B1963FBB6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258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C3D67-1F0E-BD4F-B8F5-017B95D98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12095-71DB-4C48-BE7A-3DA33DF2B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56779-EA15-5B46-8AD7-D2DCA2604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A7D5-A830-7E40-BFAD-0462F0286F99}" type="datetimeFigureOut">
              <a:rPr lang="en-GB" smtClean="0"/>
              <a:t>03/01/2022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C4735-65A8-B34C-BF36-A22E4EAF3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6A938-9AF9-8C46-A242-80CB6201F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6ACED-869A-544F-B3D8-B1963FBB6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160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4360D-2F61-9D4B-8C3C-5E5609FE9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18D02C-A68A-1F49-9091-C6BFE48157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3F939-6B26-3840-8904-F8574628A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A7D5-A830-7E40-BFAD-0462F0286F99}" type="datetimeFigureOut">
              <a:rPr lang="en-GB" smtClean="0"/>
              <a:t>03/01/2022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35853-A16B-C14F-BB5C-4260857FE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A3824-C8F6-024E-9E79-DE86E8BC0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6ACED-869A-544F-B3D8-B1963FBB6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978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A91A3-C1ED-A74B-A055-9297E8448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59E54-BFFB-164C-BFB8-036432DFB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1239FF-5AF7-D244-B868-4B9194CEDD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065B57-E595-BB43-A45A-6569DE2AA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A7D5-A830-7E40-BFAD-0462F0286F99}" type="datetimeFigureOut">
              <a:rPr lang="en-GB" smtClean="0"/>
              <a:t>03/01/2022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472A58-A7FB-A34C-8D8F-F6EA9511C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449308-E8DD-9042-8002-53D5E86D5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6ACED-869A-544F-B3D8-B1963FBB6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89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9441E-8ED3-F243-8C21-9E0607AB4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03CAE-0E00-2E42-8FB6-59A48D8E04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22469F-74ED-3C43-88FA-2C9771627C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00D125-C271-CF4E-B46C-7FCA8D957C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3723A7-6F1D-0A49-A668-D3EA7E64AA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18D07C-2F13-AB45-9F6C-2A09981FF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A7D5-A830-7E40-BFAD-0462F0286F99}" type="datetimeFigureOut">
              <a:rPr lang="en-GB" smtClean="0"/>
              <a:t>03/01/2022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7EE211-BA9D-B644-AD9A-AF1D8832C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C3A3B0-1E92-5A4D-9CB8-813E7BE5B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6ACED-869A-544F-B3D8-B1963FBB6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05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3DAF3-13EF-6C45-A919-64A3FBC10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E8E10E-901E-C14A-BF24-F4B36ADC7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A7D5-A830-7E40-BFAD-0462F0286F99}" type="datetimeFigureOut">
              <a:rPr lang="en-GB" smtClean="0"/>
              <a:t>03/01/2022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26BEB6-ECDF-2A4F-9FDA-05A199933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75B31D-A6B8-5E43-AC4B-373EE9C27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6ACED-869A-544F-B3D8-B1963FBB6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39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EC5E34-AC56-F549-A54F-CA9199B8B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A7D5-A830-7E40-BFAD-0462F0286F99}" type="datetimeFigureOut">
              <a:rPr lang="en-GB" smtClean="0"/>
              <a:t>03/01/2022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5A337B-0160-A149-9A63-118B2163F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4B8531-EE3B-7944-AEA4-0EB70ADFA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6ACED-869A-544F-B3D8-B1963FBB6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40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D6417-6754-D241-B17B-49DA06EE6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871CC-0000-2348-8C1A-EEF9BA318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7A2CC4-E73A-A84D-A546-D541333A03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484141-C354-9943-A711-4F039BF26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A7D5-A830-7E40-BFAD-0462F0286F99}" type="datetimeFigureOut">
              <a:rPr lang="en-GB" smtClean="0"/>
              <a:t>03/01/2022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0EA9DC-C084-734D-8048-0C4713DD4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F66E07-76FC-5142-AA2C-AC9192E8B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6ACED-869A-544F-B3D8-B1963FBB6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66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893B3-5C83-4348-84AD-D3277C5C1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FD60BF-7927-BC4D-9C76-F97C045870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AB32CE-FD00-764C-9978-FA74F9335A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2518AE-5DAF-5A42-82CA-949EF65AC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A7D5-A830-7E40-BFAD-0462F0286F99}" type="datetimeFigureOut">
              <a:rPr lang="en-GB" smtClean="0"/>
              <a:t>03/01/2022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179BD5-5294-3445-B914-B04ADD37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FB11F2-0B43-8F49-A327-2E713CD07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6ACED-869A-544F-B3D8-B1963FBB6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751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525EBD-4D4A-1A42-82DF-1195F5DFE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9B9AB1-3252-664B-B0EE-73E14EFA2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66762A-486F-9947-9347-00870A835B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9A7D5-A830-7E40-BFAD-0462F0286F99}" type="datetimeFigureOut">
              <a:rPr lang="en-GB" smtClean="0"/>
              <a:t>03/01/2022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83466-4295-5040-9E8E-D77E7C6538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D6F84-1E4D-7D43-B183-CC4C198E16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6ACED-869A-544F-B3D8-B1963FBB6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06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519D6-A12F-8446-86D3-BF57F8FDFD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Hunn / Gjøvik Rotary Klubb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F7024D-569D-4A48-A7A1-F7048C7F8E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Oppdatering Program Q1 2022</a:t>
            </a:r>
          </a:p>
        </p:txBody>
      </p:sp>
    </p:spTree>
    <p:extLst>
      <p:ext uri="{BB962C8B-B14F-4D97-AF65-F5344CB8AC3E}">
        <p14:creationId xmlns:p14="http://schemas.microsoft.com/office/powerpoint/2010/main" val="1676532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7900A-FE42-DB45-B5BB-4AB2D51A3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6696"/>
          </a:xfrm>
        </p:spPr>
        <p:txBody>
          <a:bodyPr/>
          <a:lstStyle/>
          <a:p>
            <a:r>
              <a:rPr lang="nb-NO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Januar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BD5F427-A79C-F74F-B686-FF29D9DF18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433314"/>
              </p:ext>
            </p:extLst>
          </p:nvPr>
        </p:nvGraphicFramePr>
        <p:xfrm>
          <a:off x="838198" y="1240112"/>
          <a:ext cx="10803341" cy="5343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732">
                  <a:extLst>
                    <a:ext uri="{9D8B030D-6E8A-4147-A177-3AD203B41FA5}">
                      <a16:colId xmlns:a16="http://schemas.microsoft.com/office/drawing/2014/main" val="3090491211"/>
                    </a:ext>
                  </a:extLst>
                </a:gridCol>
                <a:gridCol w="7265688">
                  <a:extLst>
                    <a:ext uri="{9D8B030D-6E8A-4147-A177-3AD203B41FA5}">
                      <a16:colId xmlns:a16="http://schemas.microsoft.com/office/drawing/2014/main" val="4129999209"/>
                    </a:ext>
                  </a:extLst>
                </a:gridCol>
                <a:gridCol w="1230019">
                  <a:extLst>
                    <a:ext uri="{9D8B030D-6E8A-4147-A177-3AD203B41FA5}">
                      <a16:colId xmlns:a16="http://schemas.microsoft.com/office/drawing/2014/main" val="1829219990"/>
                    </a:ext>
                  </a:extLst>
                </a:gridCol>
                <a:gridCol w="1240902">
                  <a:extLst>
                    <a:ext uri="{9D8B030D-6E8A-4147-A177-3AD203B41FA5}">
                      <a16:colId xmlns:a16="http://schemas.microsoft.com/office/drawing/2014/main" val="636715561"/>
                    </a:ext>
                  </a:extLst>
                </a:gridCol>
              </a:tblGrid>
              <a:tr h="490072">
                <a:tc>
                  <a:txBody>
                    <a:bodyPr/>
                    <a:lstStyle/>
                    <a:p>
                      <a:pPr algn="ctr"/>
                      <a:r>
                        <a:rPr lang="nb-NO" noProof="0"/>
                        <a:t>Dato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b-NO" noProof="0" dirty="0"/>
                        <a:t>Tema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noProof="0"/>
                        <a:t>Ansvarlig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noProof="0"/>
                        <a:t>3 Minutter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9752808"/>
                  </a:ext>
                </a:extLst>
              </a:tr>
              <a:tr h="490072">
                <a:tc>
                  <a:txBody>
                    <a:bodyPr/>
                    <a:lstStyle/>
                    <a:p>
                      <a:pPr algn="ctr"/>
                      <a:r>
                        <a:rPr lang="nb-NO" noProof="0" dirty="0"/>
                        <a:t>4. Jan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nb-NO" i="0" noProof="0" dirty="0">
                          <a:solidFill>
                            <a:schemeClr val="tx1"/>
                          </a:solidFill>
                        </a:rPr>
                        <a:t>Egoforedrag Ragnhild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nb-NO" i="0" noProof="0" dirty="0">
                          <a:solidFill>
                            <a:schemeClr val="tx1"/>
                          </a:solidFill>
                        </a:rPr>
                        <a:t>Oppdatering: Programkomite – Geir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noProof="0" dirty="0"/>
                        <a:t>Ragnhild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noProof="0" dirty="0"/>
                        <a:t>Heidi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0129915"/>
                  </a:ext>
                </a:extLst>
              </a:tr>
              <a:tr h="490072">
                <a:tc>
                  <a:txBody>
                    <a:bodyPr/>
                    <a:lstStyle/>
                    <a:p>
                      <a:pPr algn="ctr"/>
                      <a:r>
                        <a:rPr lang="nb-NO" noProof="0" dirty="0"/>
                        <a:t>11. Jan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nb-NO" i="0" noProof="0" dirty="0">
                          <a:solidFill>
                            <a:schemeClr val="tx1"/>
                          </a:solidFill>
                        </a:rPr>
                        <a:t>Kameratskaps-møte – Trude </a:t>
                      </a:r>
                    </a:p>
                    <a:p>
                      <a:pPr marL="635000" marR="0" lvl="1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i="0" noProof="0" dirty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Internt / Eksternt</a:t>
                      </a:r>
                    </a:p>
                    <a:p>
                      <a:pPr marL="635000" marR="0" lvl="1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i="0" noProof="0" dirty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Nye aktiviteter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nb-NO" i="0" noProof="0" dirty="0">
                          <a:solidFill>
                            <a:schemeClr val="tx1"/>
                          </a:solidFill>
                        </a:rPr>
                        <a:t>Oppdatering: Medlemskomite – Jan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noProof="0" dirty="0"/>
                        <a:t>Trude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noProof="0" dirty="0"/>
                        <a:t>Ola 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6186827"/>
                  </a:ext>
                </a:extLst>
              </a:tr>
              <a:tr h="490072">
                <a:tc>
                  <a:txBody>
                    <a:bodyPr/>
                    <a:lstStyle/>
                    <a:p>
                      <a:pPr algn="ctr"/>
                      <a:r>
                        <a:rPr lang="nb-NO" noProof="0" dirty="0"/>
                        <a:t>18. Jan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nb-NO" noProof="0" dirty="0"/>
                        <a:t>Åpent </a:t>
                      </a:r>
                      <a:r>
                        <a:rPr lang="nb-NO" noProof="0" dirty="0">
                          <a:sym typeface="Wingdings" pitchFamily="2" charset="2"/>
                        </a:rPr>
                        <a:t></a:t>
                      </a:r>
                      <a:r>
                        <a:rPr lang="nb-NO" noProof="0" dirty="0"/>
                        <a:t> evt. Oppdatering Distriktskonferansen ved Gunhild og Anne Kristin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nb-NO" i="0" noProof="0" dirty="0">
                          <a:solidFill>
                            <a:schemeClr val="tx1"/>
                          </a:solidFill>
                        </a:rPr>
                        <a:t>Oppdatering; RYLA/Ungdom Komite – Torbjørn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noProof="0" dirty="0"/>
                        <a:t>Trude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noProof="0" dirty="0"/>
                        <a:t>Torbjørn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1510602"/>
                  </a:ext>
                </a:extLst>
              </a:tr>
              <a:tr h="490072">
                <a:tc>
                  <a:txBody>
                    <a:bodyPr/>
                    <a:lstStyle/>
                    <a:p>
                      <a:pPr algn="ctr"/>
                      <a:r>
                        <a:rPr lang="nb-NO" noProof="0" dirty="0"/>
                        <a:t>25. Jan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nb-NO" i="1" strike="noStrike" noProof="0" dirty="0">
                          <a:solidFill>
                            <a:srgbClr val="FF0000"/>
                          </a:solidFill>
                        </a:rPr>
                        <a:t>Besøk OA </a:t>
                      </a:r>
                      <a:r>
                        <a:rPr lang="nb-NO" i="1" strike="noStrike" noProof="0" dirty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 Asmund ???</a:t>
                      </a:r>
                      <a:endParaRPr lang="nb-NO" i="1" strike="noStrike" noProof="0" dirty="0">
                        <a:solidFill>
                          <a:srgbClr val="FF0000"/>
                        </a:solidFill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nb-NO" i="0" noProof="0" dirty="0">
                          <a:solidFill>
                            <a:schemeClr val="tx1"/>
                          </a:solidFill>
                        </a:rPr>
                        <a:t>Oppdatering: Kameratskapskomite – Kalle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noProof="0" dirty="0"/>
                        <a:t>Trude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noProof="0" dirty="0"/>
                        <a:t>Jan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2279829"/>
                  </a:ext>
                </a:extLst>
              </a:tr>
              <a:tr h="490072">
                <a:tc>
                  <a:txBody>
                    <a:bodyPr/>
                    <a:lstStyle/>
                    <a:p>
                      <a:pPr algn="ctr"/>
                      <a:endParaRPr lang="nb-NO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b-NO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b-NO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b-NO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0047469"/>
                  </a:ext>
                </a:extLst>
              </a:tr>
              <a:tr h="490072">
                <a:tc>
                  <a:txBody>
                    <a:bodyPr/>
                    <a:lstStyle/>
                    <a:p>
                      <a:pPr algn="ctr"/>
                      <a:endParaRPr lang="nb-NO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b-NO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b-NO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b-NO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12129046"/>
                  </a:ext>
                </a:extLst>
              </a:tr>
              <a:tr h="490072">
                <a:tc>
                  <a:txBody>
                    <a:bodyPr/>
                    <a:lstStyle/>
                    <a:p>
                      <a:pPr algn="ctr"/>
                      <a:endParaRPr lang="nb-NO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b-NO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b-NO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b-NO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8016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446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7900A-FE42-DB45-B5BB-4AB2D51A3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6696"/>
          </a:xfrm>
        </p:spPr>
        <p:txBody>
          <a:bodyPr/>
          <a:lstStyle/>
          <a:p>
            <a:r>
              <a:rPr lang="nb-NO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Februar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BD5F427-A79C-F74F-B686-FF29D9DF18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662505"/>
              </p:ext>
            </p:extLst>
          </p:nvPr>
        </p:nvGraphicFramePr>
        <p:xfrm>
          <a:off x="838198" y="1240112"/>
          <a:ext cx="10803341" cy="491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732">
                  <a:extLst>
                    <a:ext uri="{9D8B030D-6E8A-4147-A177-3AD203B41FA5}">
                      <a16:colId xmlns:a16="http://schemas.microsoft.com/office/drawing/2014/main" val="3090491211"/>
                    </a:ext>
                  </a:extLst>
                </a:gridCol>
                <a:gridCol w="7265688">
                  <a:extLst>
                    <a:ext uri="{9D8B030D-6E8A-4147-A177-3AD203B41FA5}">
                      <a16:colId xmlns:a16="http://schemas.microsoft.com/office/drawing/2014/main" val="4129999209"/>
                    </a:ext>
                  </a:extLst>
                </a:gridCol>
                <a:gridCol w="1230019">
                  <a:extLst>
                    <a:ext uri="{9D8B030D-6E8A-4147-A177-3AD203B41FA5}">
                      <a16:colId xmlns:a16="http://schemas.microsoft.com/office/drawing/2014/main" val="1829219990"/>
                    </a:ext>
                  </a:extLst>
                </a:gridCol>
                <a:gridCol w="1240902">
                  <a:extLst>
                    <a:ext uri="{9D8B030D-6E8A-4147-A177-3AD203B41FA5}">
                      <a16:colId xmlns:a16="http://schemas.microsoft.com/office/drawing/2014/main" val="636715561"/>
                    </a:ext>
                  </a:extLst>
                </a:gridCol>
              </a:tblGrid>
              <a:tr h="490072">
                <a:tc>
                  <a:txBody>
                    <a:bodyPr/>
                    <a:lstStyle/>
                    <a:p>
                      <a:pPr algn="ctr"/>
                      <a:r>
                        <a:rPr lang="nb-NO" noProof="0"/>
                        <a:t>Dato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b-NO" noProof="0" dirty="0"/>
                        <a:t>Tema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noProof="0"/>
                        <a:t>Ansvarlig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noProof="0"/>
                        <a:t>3 Minutter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9752808"/>
                  </a:ext>
                </a:extLst>
              </a:tr>
              <a:tr h="490072">
                <a:tc>
                  <a:txBody>
                    <a:bodyPr/>
                    <a:lstStyle/>
                    <a:p>
                      <a:pPr algn="ctr"/>
                      <a:r>
                        <a:rPr lang="nb-NO" noProof="0" dirty="0"/>
                        <a:t>1. </a:t>
                      </a:r>
                      <a:r>
                        <a:rPr lang="nb-NO" noProof="0" dirty="0" err="1"/>
                        <a:t>Feb</a:t>
                      </a:r>
                      <a:endParaRPr lang="nb-NO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nb-NO" i="0" noProof="0" dirty="0">
                          <a:solidFill>
                            <a:schemeClr val="tx1"/>
                          </a:solidFill>
                        </a:rPr>
                        <a:t>´´Virke som Organisasjon og om situasjonen i Norsk Varehandel med trender osv.´´ v/ direktør for faghandel i Virke, Bror William </a:t>
                      </a:r>
                      <a:r>
                        <a:rPr lang="nb-NO" i="0" noProof="0" dirty="0" err="1">
                          <a:solidFill>
                            <a:schemeClr val="tx1"/>
                          </a:solidFill>
                        </a:rPr>
                        <a:t>Stende</a:t>
                      </a:r>
                      <a:endParaRPr lang="nb-NO" i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nb-NO" i="1" noProof="0" dirty="0">
                          <a:solidFill>
                            <a:schemeClr val="tx1"/>
                          </a:solidFill>
                        </a:rPr>
                        <a:t>(Mulighet for Intercity møte</a:t>
                      </a:r>
                      <a:r>
                        <a:rPr lang="nb-NO" i="1" noProof="0" dirty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 </a:t>
                      </a:r>
                      <a:r>
                        <a:rPr lang="nb-NO" i="1" noProof="0" dirty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Gjøvik, Østre Toten, Raufoss, Moelv, Søndre Land og Nordre Land???)</a:t>
                      </a:r>
                      <a:endParaRPr lang="nb-NO" i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noProof="0" dirty="0"/>
                        <a:t>Tore R.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800" noProof="0" dirty="0"/>
                        <a:t>Per Olav</a:t>
                      </a:r>
                      <a:endParaRPr lang="nb-NO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0129915"/>
                  </a:ext>
                </a:extLst>
              </a:tr>
              <a:tr h="490072">
                <a:tc>
                  <a:txBody>
                    <a:bodyPr/>
                    <a:lstStyle/>
                    <a:p>
                      <a:pPr algn="ctr"/>
                      <a:r>
                        <a:rPr lang="nb-NO" i="0" noProof="0" dirty="0"/>
                        <a:t>8. </a:t>
                      </a:r>
                      <a:r>
                        <a:rPr lang="nb-NO" i="0" noProof="0" dirty="0" err="1"/>
                        <a:t>Feb</a:t>
                      </a:r>
                      <a:endParaRPr lang="nb-NO" i="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nb-NO" i="0" noProof="0" dirty="0">
                          <a:solidFill>
                            <a:schemeClr val="tx1"/>
                          </a:solidFill>
                        </a:rPr>
                        <a:t>Tune </a:t>
                      </a:r>
                      <a:r>
                        <a:rPr lang="nb-NO" i="0" noProof="0" dirty="0" err="1">
                          <a:solidFill>
                            <a:schemeClr val="tx1"/>
                          </a:solidFill>
                        </a:rPr>
                        <a:t>Into</a:t>
                      </a:r>
                      <a:r>
                        <a:rPr lang="nb-NO" i="0" noProof="0" dirty="0">
                          <a:solidFill>
                            <a:schemeClr val="tx1"/>
                          </a:solidFill>
                        </a:rPr>
                        <a:t> Jazzklubb v/ Roy Aage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nb-NO" i="0" noProof="0" dirty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GDPR v/ Heidi</a:t>
                      </a:r>
                      <a:r>
                        <a:rPr lang="nb-NO" i="0" noProof="0" dirty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 </a:t>
                      </a:r>
                      <a:endParaRPr lang="nb-NO" i="0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noProof="0" dirty="0"/>
                        <a:t>Kai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noProof="0" dirty="0"/>
                        <a:t>Trond H.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6186827"/>
                  </a:ext>
                </a:extLst>
              </a:tr>
              <a:tr h="490072">
                <a:tc>
                  <a:txBody>
                    <a:bodyPr/>
                    <a:lstStyle/>
                    <a:p>
                      <a:pPr algn="ctr"/>
                      <a:r>
                        <a:rPr lang="nb-NO" noProof="0" dirty="0"/>
                        <a:t>12. </a:t>
                      </a:r>
                      <a:r>
                        <a:rPr lang="nb-NO" noProof="0" dirty="0" err="1"/>
                        <a:t>Feb</a:t>
                      </a:r>
                      <a:endParaRPr lang="nb-NO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b-NO" i="0" noProof="0" dirty="0"/>
                        <a:t>40-års Jubileum </a:t>
                      </a:r>
                      <a:r>
                        <a:rPr lang="nb-NO" sz="1400" i="0" noProof="0" dirty="0"/>
                        <a:t>(NB: Smittevern </a:t>
                      </a:r>
                      <a:r>
                        <a:rPr lang="nb-NO" sz="1400" i="0" noProof="0" dirty="0" err="1"/>
                        <a:t>Covid</a:t>
                      </a:r>
                      <a:r>
                        <a:rPr lang="nb-NO" sz="1400" i="0" noProof="0" dirty="0"/>
                        <a:t>.....)</a:t>
                      </a:r>
                      <a:endParaRPr lang="nb-NO" i="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noProof="0" dirty="0"/>
                        <a:t>Kalle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noProof="0" dirty="0"/>
                        <a:t>Arne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1510602"/>
                  </a:ext>
                </a:extLst>
              </a:tr>
              <a:tr h="490072">
                <a:tc>
                  <a:txBody>
                    <a:bodyPr/>
                    <a:lstStyle/>
                    <a:p>
                      <a:pPr algn="ctr"/>
                      <a:r>
                        <a:rPr lang="nb-NO" noProof="0" dirty="0"/>
                        <a:t>15. </a:t>
                      </a:r>
                      <a:r>
                        <a:rPr lang="nb-NO" noProof="0" dirty="0" err="1"/>
                        <a:t>Feb</a:t>
                      </a:r>
                      <a:endParaRPr lang="nb-NO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nb-NO" i="0" noProof="0" dirty="0"/>
                        <a:t>Egoforedrag v/ Sturla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nb-NO" i="0" noProof="0" dirty="0"/>
                        <a:t>Oppdatering </a:t>
                      </a:r>
                      <a:r>
                        <a:rPr lang="nb-NO" sz="1800" dirty="0"/>
                        <a:t>Kommunikasjon/PR/Omdømme-komite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noProof="0" dirty="0"/>
                        <a:t>Sturla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noProof="0" dirty="0"/>
                        <a:t>Ursula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2279829"/>
                  </a:ext>
                </a:extLst>
              </a:tr>
              <a:tr h="490072">
                <a:tc>
                  <a:txBody>
                    <a:bodyPr/>
                    <a:lstStyle/>
                    <a:p>
                      <a:pPr algn="ctr"/>
                      <a:r>
                        <a:rPr lang="nb-NO" noProof="0" dirty="0"/>
                        <a:t>22. </a:t>
                      </a:r>
                      <a:r>
                        <a:rPr lang="nb-NO" noProof="0" dirty="0" err="1"/>
                        <a:t>Feb</a:t>
                      </a:r>
                      <a:endParaRPr lang="nb-NO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b-NO" i="1" noProof="0" dirty="0">
                          <a:solidFill>
                            <a:schemeClr val="tx1"/>
                          </a:solidFill>
                        </a:rPr>
                        <a:t>´´</a:t>
                      </a:r>
                      <a:r>
                        <a:rPr lang="nb-NO" i="0" noProof="0" dirty="0">
                          <a:solidFill>
                            <a:schemeClr val="tx1"/>
                          </a:solidFill>
                        </a:rPr>
                        <a:t>Raufossindustrien i går, i dag og i morgen´´ v/ Jon Sandvik, Sintef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noProof="0" dirty="0"/>
                        <a:t>Ragnhild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noProof="0" dirty="0"/>
                        <a:t>Tove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0047469"/>
                  </a:ext>
                </a:extLst>
              </a:tr>
              <a:tr h="490072">
                <a:tc>
                  <a:txBody>
                    <a:bodyPr/>
                    <a:lstStyle/>
                    <a:p>
                      <a:pPr algn="ctr"/>
                      <a:endParaRPr lang="nb-NO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b-NO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b-NO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b-NO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12129046"/>
                  </a:ext>
                </a:extLst>
              </a:tr>
              <a:tr h="490072">
                <a:tc>
                  <a:txBody>
                    <a:bodyPr/>
                    <a:lstStyle/>
                    <a:p>
                      <a:pPr algn="ctr"/>
                      <a:endParaRPr lang="nb-NO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b-NO" strike="sngStrik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b-NO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b-NO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8016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430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7900A-FE42-DB45-B5BB-4AB2D51A3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6696"/>
          </a:xfrm>
        </p:spPr>
        <p:txBody>
          <a:bodyPr/>
          <a:lstStyle/>
          <a:p>
            <a:r>
              <a:rPr lang="nb-NO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BD5F427-A79C-F74F-B686-FF29D9DF18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882805"/>
              </p:ext>
            </p:extLst>
          </p:nvPr>
        </p:nvGraphicFramePr>
        <p:xfrm>
          <a:off x="838198" y="1240112"/>
          <a:ext cx="10803341" cy="464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732">
                  <a:extLst>
                    <a:ext uri="{9D8B030D-6E8A-4147-A177-3AD203B41FA5}">
                      <a16:colId xmlns:a16="http://schemas.microsoft.com/office/drawing/2014/main" val="3090491211"/>
                    </a:ext>
                  </a:extLst>
                </a:gridCol>
                <a:gridCol w="7265688">
                  <a:extLst>
                    <a:ext uri="{9D8B030D-6E8A-4147-A177-3AD203B41FA5}">
                      <a16:colId xmlns:a16="http://schemas.microsoft.com/office/drawing/2014/main" val="4129999209"/>
                    </a:ext>
                  </a:extLst>
                </a:gridCol>
                <a:gridCol w="1230019">
                  <a:extLst>
                    <a:ext uri="{9D8B030D-6E8A-4147-A177-3AD203B41FA5}">
                      <a16:colId xmlns:a16="http://schemas.microsoft.com/office/drawing/2014/main" val="1829219990"/>
                    </a:ext>
                  </a:extLst>
                </a:gridCol>
                <a:gridCol w="1240902">
                  <a:extLst>
                    <a:ext uri="{9D8B030D-6E8A-4147-A177-3AD203B41FA5}">
                      <a16:colId xmlns:a16="http://schemas.microsoft.com/office/drawing/2014/main" val="636715561"/>
                    </a:ext>
                  </a:extLst>
                </a:gridCol>
              </a:tblGrid>
              <a:tr h="490072">
                <a:tc>
                  <a:txBody>
                    <a:bodyPr/>
                    <a:lstStyle/>
                    <a:p>
                      <a:pPr algn="ctr"/>
                      <a:r>
                        <a:rPr lang="nb-NO" noProof="0"/>
                        <a:t>Dato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b-NO" noProof="0" dirty="0"/>
                        <a:t>Tema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noProof="0"/>
                        <a:t>Ansvarlig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noProof="0"/>
                        <a:t>3 Minutter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9752808"/>
                  </a:ext>
                </a:extLst>
              </a:tr>
              <a:tr h="490072">
                <a:tc>
                  <a:txBody>
                    <a:bodyPr/>
                    <a:lstStyle/>
                    <a:p>
                      <a:pPr algn="ctr"/>
                      <a:r>
                        <a:rPr lang="nb-NO" noProof="0" dirty="0"/>
                        <a:t>1. Mar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nb-NO" i="0" noProof="0" dirty="0">
                          <a:solidFill>
                            <a:schemeClr val="tx1"/>
                          </a:solidFill>
                        </a:rPr>
                        <a:t>Oppdatering Strategiplan </a:t>
                      </a:r>
                      <a:r>
                        <a:rPr lang="nb-NO" i="0" noProof="0" dirty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Trude</a:t>
                      </a:r>
                      <a:endParaRPr lang="nb-NO" i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noProof="0" dirty="0"/>
                        <a:t>Trude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noProof="0" dirty="0"/>
                        <a:t>Kirsten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0129915"/>
                  </a:ext>
                </a:extLst>
              </a:tr>
              <a:tr h="490072">
                <a:tc>
                  <a:txBody>
                    <a:bodyPr/>
                    <a:lstStyle/>
                    <a:p>
                      <a:pPr algn="ctr"/>
                      <a:r>
                        <a:rPr lang="nb-NO" noProof="0" dirty="0"/>
                        <a:t>8. Mar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i="0" noProof="0" dirty="0">
                          <a:solidFill>
                            <a:schemeClr val="tx1"/>
                          </a:solidFill>
                        </a:rPr>
                        <a:t>Kameratskaps-møte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à"/>
                        <a:tabLst/>
                        <a:defRPr/>
                      </a:pPr>
                      <a:r>
                        <a:rPr lang="nb-NO" i="0" noProof="0" dirty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Definere lokale aktiviteter og prosjekter  Ragnhild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à"/>
                        <a:tabLst/>
                        <a:defRPr/>
                      </a:pPr>
                      <a:r>
                        <a:rPr lang="nb-NO" i="0" noProof="0" dirty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Medlemsverving  Jan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noProof="0" dirty="0"/>
                        <a:t>Ragnhild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noProof="0" dirty="0"/>
                        <a:t>Ottar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6186827"/>
                  </a:ext>
                </a:extLst>
              </a:tr>
              <a:tr h="490072">
                <a:tc>
                  <a:txBody>
                    <a:bodyPr/>
                    <a:lstStyle/>
                    <a:p>
                      <a:pPr algn="ctr"/>
                      <a:r>
                        <a:rPr lang="nb-NO" noProof="0" dirty="0"/>
                        <a:t>15. Mar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b-NO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b-NO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noProof="0" dirty="0"/>
                        <a:t>Kalle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1510602"/>
                  </a:ext>
                </a:extLst>
              </a:tr>
              <a:tr h="490072">
                <a:tc>
                  <a:txBody>
                    <a:bodyPr/>
                    <a:lstStyle/>
                    <a:p>
                      <a:pPr algn="ctr"/>
                      <a:r>
                        <a:rPr lang="nb-NO" noProof="0" dirty="0"/>
                        <a:t>22. Mar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b-NO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b-NO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noProof="0" dirty="0"/>
                        <a:t>Odd Magne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2279829"/>
                  </a:ext>
                </a:extLst>
              </a:tr>
              <a:tr h="490072">
                <a:tc>
                  <a:txBody>
                    <a:bodyPr/>
                    <a:lstStyle/>
                    <a:p>
                      <a:pPr algn="ctr"/>
                      <a:r>
                        <a:rPr lang="nb-NO" noProof="0" dirty="0"/>
                        <a:t>29. Mar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i="1" noProof="0" dirty="0">
                          <a:solidFill>
                            <a:srgbClr val="FF0000"/>
                          </a:solidFill>
                        </a:rPr>
                        <a:t>Lillian </a:t>
                      </a:r>
                      <a:r>
                        <a:rPr lang="nb-NO" i="1" noProof="0" dirty="0" err="1">
                          <a:solidFill>
                            <a:srgbClr val="FF0000"/>
                          </a:solidFill>
                        </a:rPr>
                        <a:t>Mistereggen</a:t>
                      </a:r>
                      <a:r>
                        <a:rPr lang="nb-NO" i="1" noProof="0" dirty="0">
                          <a:solidFill>
                            <a:srgbClr val="FF0000"/>
                          </a:solidFill>
                        </a:rPr>
                        <a:t> fra Sykehuset Innlandet, Gjøvik. Tema: Ledelse, Endring– og Effektivitetsprosesser </a:t>
                      </a:r>
                      <a:r>
                        <a:rPr lang="nb-NO" i="1" noProof="0" dirty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 Dato TBD</a:t>
                      </a:r>
                      <a:endParaRPr lang="nb-NO" i="1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noProof="0" dirty="0"/>
                        <a:t>Tore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noProof="0" dirty="0"/>
                        <a:t>Anne Kristin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0047469"/>
                  </a:ext>
                </a:extLst>
              </a:tr>
              <a:tr h="490072">
                <a:tc>
                  <a:txBody>
                    <a:bodyPr/>
                    <a:lstStyle/>
                    <a:p>
                      <a:pPr algn="ctr"/>
                      <a:endParaRPr lang="nb-NO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b-NO" i="1" noProof="0" dirty="0">
                          <a:solidFill>
                            <a:srgbClr val="FF0000"/>
                          </a:solidFill>
                        </a:rPr>
                        <a:t>Fagskolen OK i Mars – Dato 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noProof="0" dirty="0"/>
                        <a:t>Ola B.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b-NO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12129046"/>
                  </a:ext>
                </a:extLst>
              </a:tr>
              <a:tr h="490072">
                <a:tc>
                  <a:txBody>
                    <a:bodyPr/>
                    <a:lstStyle/>
                    <a:p>
                      <a:pPr algn="ctr"/>
                      <a:endParaRPr lang="nb-NO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b-NO" noProof="0" dirty="0"/>
                        <a:t>RYLA 1-3 Mars??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b-NO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b-NO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8016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0066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4E924-6C3D-DE43-9C4E-FB14FD35C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034" y="539087"/>
            <a:ext cx="11628408" cy="1020336"/>
          </a:xfrm>
        </p:spPr>
        <p:txBody>
          <a:bodyPr anchor="ctr">
            <a:normAutofit/>
          </a:bodyPr>
          <a:lstStyle/>
          <a:p>
            <a:r>
              <a:rPr lang="en-GB" sz="4800" u="sng" dirty="0"/>
              <a:t>Placeholder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CBD3B8-1F80-1140-8F90-174255927D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3668" y="1675256"/>
            <a:ext cx="10811774" cy="4339781"/>
          </a:xfrm>
        </p:spPr>
        <p:txBody>
          <a:bodyPr>
            <a:no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nb-NO" sz="2000" dirty="0">
                <a:highlight>
                  <a:srgbClr val="00FFFF"/>
                </a:highlight>
              </a:rPr>
              <a:t>Kjelstad Bakeri </a:t>
            </a:r>
            <a:r>
              <a:rPr lang="nb-NO" sz="2000" dirty="0">
                <a:highlight>
                  <a:srgbClr val="00FFFF"/>
                </a:highlight>
                <a:sym typeface="Wingdings" pitchFamily="2" charset="2"/>
              </a:rPr>
              <a:t></a:t>
            </a:r>
            <a:r>
              <a:rPr lang="nb-NO" sz="2000" dirty="0">
                <a:highlight>
                  <a:srgbClr val="00FFFF"/>
                </a:highlight>
              </a:rPr>
              <a:t> Ola </a:t>
            </a:r>
            <a:r>
              <a:rPr lang="nb-NO" sz="2000" dirty="0">
                <a:highlight>
                  <a:srgbClr val="00FFFF"/>
                </a:highlight>
                <a:sym typeface="Wingdings" pitchFamily="2" charset="2"/>
              </a:rPr>
              <a:t> 2022</a:t>
            </a:r>
            <a:endParaRPr lang="nb-NO" sz="2000" dirty="0">
              <a:highlight>
                <a:srgbClr val="00FF00"/>
              </a:highlight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nb-NO" sz="2000" dirty="0">
                <a:highlight>
                  <a:srgbClr val="FFFF00"/>
                </a:highlight>
              </a:rPr>
              <a:t>Nettbasert forretningskonsept </a:t>
            </a:r>
            <a:r>
              <a:rPr lang="nb-NO" sz="2000" dirty="0" err="1">
                <a:highlight>
                  <a:srgbClr val="FFFF00"/>
                </a:highlight>
              </a:rPr>
              <a:t>Wonderjeans</a:t>
            </a:r>
            <a:r>
              <a:rPr lang="nb-NO" sz="2000" dirty="0">
                <a:highlight>
                  <a:srgbClr val="FFFF00"/>
                </a:highlight>
              </a:rPr>
              <a:t> AS </a:t>
            </a:r>
            <a:r>
              <a:rPr lang="nb-NO" sz="2000" dirty="0">
                <a:highlight>
                  <a:srgbClr val="FFFF00"/>
                </a:highlight>
                <a:sym typeface="Wingdings" pitchFamily="2" charset="2"/>
              </a:rPr>
              <a:t></a:t>
            </a:r>
            <a:r>
              <a:rPr lang="nb-NO" sz="2000" dirty="0">
                <a:highlight>
                  <a:srgbClr val="FFFF00"/>
                </a:highlight>
              </a:rPr>
              <a:t> Tore </a:t>
            </a:r>
            <a:r>
              <a:rPr lang="nb-NO" sz="2000" dirty="0">
                <a:highlight>
                  <a:srgbClr val="FFFF00"/>
                </a:highlight>
                <a:sym typeface="Wingdings" pitchFamily="2" charset="2"/>
              </a:rPr>
              <a:t> Q2</a:t>
            </a:r>
            <a:endParaRPr lang="nb-NO" sz="2000" dirty="0">
              <a:highlight>
                <a:srgbClr val="00FF00"/>
              </a:highlight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nb-NO" sz="2000" dirty="0"/>
              <a:t>Foredrag ledelse </a:t>
            </a:r>
            <a:r>
              <a:rPr lang="nb-NO" sz="2000" dirty="0">
                <a:sym typeface="Wingdings" pitchFamily="2" charset="2"/>
              </a:rPr>
              <a:t> </a:t>
            </a:r>
            <a:r>
              <a:rPr lang="nb-NO" sz="2000" dirty="0"/>
              <a:t>Torbjørn</a:t>
            </a:r>
            <a:endParaRPr lang="nb-NO" sz="2000" dirty="0">
              <a:highlight>
                <a:srgbClr val="00FF00"/>
              </a:highlight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nb-NO" sz="2000" dirty="0"/>
              <a:t>Kameratskapsmøte (tema, diskusjon, gruppearbeid) </a:t>
            </a:r>
            <a:r>
              <a:rPr lang="nb-NO" sz="2000" dirty="0">
                <a:sym typeface="Wingdings" pitchFamily="2" charset="2"/>
              </a:rPr>
              <a:t> implementering i Januar 2022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nb-NO" sz="1600" dirty="0">
                <a:sym typeface="Wingdings" pitchFamily="2" charset="2"/>
              </a:rPr>
              <a:t>INTERNT VS EKSTERNT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nb-NO" sz="1600" dirty="0">
                <a:sym typeface="Wingdings" pitchFamily="2" charset="2"/>
              </a:rPr>
              <a:t>NYE INTITIATIV / PROSJEKTER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nb-NO" sz="1600" dirty="0">
                <a:sym typeface="Wingdings" pitchFamily="2" charset="2"/>
              </a:rPr>
              <a:t>VÅRE PROSJEKTER</a:t>
            </a:r>
            <a:endParaRPr lang="nb-NO" sz="2000" dirty="0">
              <a:highlight>
                <a:srgbClr val="00FF00"/>
              </a:highlight>
              <a:sym typeface="Wingdings" pitchFamily="2" charset="2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nb-NO" sz="2000" dirty="0">
                <a:highlight>
                  <a:srgbClr val="FFFF00"/>
                </a:highlight>
                <a:sym typeface="Wingdings" pitchFamily="2" charset="2"/>
              </a:rPr>
              <a:t>Utvikling Gjøvik-regionen v/Ted </a:t>
            </a:r>
            <a:r>
              <a:rPr lang="nb-NO" sz="2000" dirty="0" err="1">
                <a:highlight>
                  <a:srgbClr val="FFFF00"/>
                </a:highlight>
                <a:sym typeface="Wingdings" pitchFamily="2" charset="2"/>
              </a:rPr>
              <a:t>Skattum</a:t>
            </a:r>
            <a:r>
              <a:rPr lang="nb-NO" sz="2000" dirty="0">
                <a:highlight>
                  <a:srgbClr val="FFFF00"/>
                </a:highlight>
                <a:sym typeface="Wingdings" pitchFamily="2" charset="2"/>
              </a:rPr>
              <a:t>  Kai  Muligheter i Q1</a:t>
            </a:r>
            <a:endParaRPr lang="nb-NO" sz="2000" dirty="0">
              <a:highlight>
                <a:srgbClr val="FFFF00"/>
              </a:highlight>
            </a:endParaRPr>
          </a:p>
          <a:p>
            <a:pPr algn="l"/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215882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4E924-6C3D-DE43-9C4E-FB14FD35C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034" y="539087"/>
            <a:ext cx="11628408" cy="1020336"/>
          </a:xfrm>
        </p:spPr>
        <p:txBody>
          <a:bodyPr anchor="ctr">
            <a:normAutofit/>
          </a:bodyPr>
          <a:lstStyle/>
          <a:p>
            <a:r>
              <a:rPr lang="en-GB" sz="4800" u="sng" dirty="0"/>
              <a:t>Placeholder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CBD3B8-1F80-1140-8F90-174255927D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3668" y="1675256"/>
            <a:ext cx="10811774" cy="4839843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nb-NO" sz="2000" dirty="0" err="1"/>
              <a:t>Bylaug</a:t>
            </a:r>
            <a:r>
              <a:rPr lang="nb-NO" sz="2000" dirty="0"/>
              <a:t> </a:t>
            </a:r>
            <a:r>
              <a:rPr lang="nb-NO" sz="2000" dirty="0">
                <a:sym typeface="Wingdings" pitchFamily="2" charset="2"/>
              </a:rPr>
              <a:t> Ragnhild</a:t>
            </a:r>
            <a:endParaRPr lang="nb-NO" sz="2000" dirty="0"/>
          </a:p>
          <a:p>
            <a:pPr marL="457200" indent="-457200" algn="l">
              <a:buFont typeface="+mj-lt"/>
              <a:buAutoNum type="arabicPeriod"/>
            </a:pPr>
            <a:r>
              <a:rPr lang="nb-NO" sz="2000" dirty="0"/>
              <a:t>Arthur </a:t>
            </a:r>
            <a:r>
              <a:rPr lang="nb-NO" sz="2000" dirty="0" err="1"/>
              <a:t>Buckhardt</a:t>
            </a:r>
            <a:r>
              <a:rPr lang="nb-NO" sz="2000" dirty="0"/>
              <a:t> </a:t>
            </a:r>
            <a:r>
              <a:rPr lang="nb-NO" sz="2000" dirty="0">
                <a:sym typeface="Wingdings" pitchFamily="2" charset="2"/>
              </a:rPr>
              <a:t> Ola B/Tore  Utvikling i Innlandet</a:t>
            </a:r>
            <a:endParaRPr lang="nb-NO" sz="2000" dirty="0"/>
          </a:p>
          <a:p>
            <a:pPr marL="457200" indent="-457200" algn="l">
              <a:buFont typeface="+mj-lt"/>
              <a:buAutoNum type="arabicPeriod"/>
            </a:pPr>
            <a:r>
              <a:rPr lang="nb-NO" sz="2000" dirty="0"/>
              <a:t>Invitere fra Distriktet (Guvernør eller andre personer) til å snakke om </a:t>
            </a:r>
            <a:r>
              <a:rPr lang="nb-NO" sz="2000" dirty="0" err="1"/>
              <a:t>Rotary</a:t>
            </a:r>
            <a:r>
              <a:rPr lang="nb-NO" sz="2000" dirty="0"/>
              <a:t>-temaer </a:t>
            </a:r>
            <a:r>
              <a:rPr lang="nb-NO" sz="2000" dirty="0">
                <a:sym typeface="Wingdings" pitchFamily="2" charset="2"/>
              </a:rPr>
              <a:t> Ragnhild  eksempel fra utlandet  Teams</a:t>
            </a:r>
            <a:endParaRPr lang="nb-NO" sz="2000" dirty="0"/>
          </a:p>
          <a:p>
            <a:pPr marL="457200" indent="-457200" algn="l">
              <a:buFont typeface="+mj-lt"/>
              <a:buAutoNum type="arabicPeriod"/>
            </a:pPr>
            <a:r>
              <a:rPr lang="nb-NO" sz="2000" dirty="0"/>
              <a:t>Rockens Historie</a:t>
            </a:r>
            <a:r>
              <a:rPr lang="nb-NO" sz="2000" dirty="0">
                <a:sym typeface="Wingdings" pitchFamily="2" charset="2"/>
              </a:rPr>
              <a:t>  Ola B</a:t>
            </a:r>
            <a:endParaRPr lang="nb-NO" sz="2000" dirty="0">
              <a:highlight>
                <a:srgbClr val="00FF00"/>
              </a:highlight>
              <a:sym typeface="Wingdings" pitchFamily="2" charset="2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nb-NO" sz="2000" dirty="0">
                <a:highlight>
                  <a:srgbClr val="FFFF00"/>
                </a:highlight>
                <a:sym typeface="Wingdings" pitchFamily="2" charset="2"/>
              </a:rPr>
              <a:t>Hjemmeside  Ola R.</a:t>
            </a:r>
            <a:endParaRPr lang="nb-NO" sz="2000" dirty="0">
              <a:highlight>
                <a:srgbClr val="00FF00"/>
              </a:highlight>
              <a:sym typeface="Wingdings" pitchFamily="2" charset="2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nb-NO" sz="2000" dirty="0">
                <a:highlight>
                  <a:srgbClr val="FFFF00"/>
                </a:highlight>
                <a:sym typeface="Wingdings" pitchFamily="2" charset="2"/>
              </a:rPr>
              <a:t>Fagskolen  Ola B.</a:t>
            </a:r>
            <a:endParaRPr lang="nb-NO" dirty="0">
              <a:highlight>
                <a:srgbClr val="FFFF00"/>
              </a:highlight>
            </a:endParaRPr>
          </a:p>
          <a:p>
            <a:pPr algn="l"/>
            <a:endParaRPr lang="nb-NO" dirty="0"/>
          </a:p>
          <a:p>
            <a:pPr marL="457200" indent="-457200" algn="l">
              <a:buFont typeface="+mj-lt"/>
              <a:buAutoNum type="arabicPeriod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18314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4E924-6C3D-DE43-9C4E-FB14FD35C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034" y="539087"/>
            <a:ext cx="11628408" cy="1020336"/>
          </a:xfrm>
        </p:spPr>
        <p:txBody>
          <a:bodyPr anchor="ctr">
            <a:normAutofit/>
          </a:bodyPr>
          <a:lstStyle/>
          <a:p>
            <a:r>
              <a:rPr lang="en-GB" sz="4800" u="sng" dirty="0"/>
              <a:t>Placeholder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CBD3B8-1F80-1140-8F90-174255927D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3668" y="1675256"/>
            <a:ext cx="10811774" cy="4839843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nb-NO" sz="2000" dirty="0"/>
              <a:t>Barnevern (bakgrunn Kongsberg terror) </a:t>
            </a:r>
            <a:r>
              <a:rPr lang="nb-NO" sz="2000" dirty="0">
                <a:sym typeface="Wingdings" pitchFamily="2" charset="2"/>
              </a:rPr>
              <a:t> Hvilke planer har vi på Gjøvik hvis dette skulle skje her, hvordan blir barna ivaretatt) – Turid (Kirsten: litt tidlig </a:t>
            </a:r>
            <a:r>
              <a:rPr lang="nb-NO" sz="2000" dirty="0" err="1">
                <a:sym typeface="Wingdings" pitchFamily="2" charset="2"/>
              </a:rPr>
              <a:t>pga</a:t>
            </a:r>
            <a:r>
              <a:rPr lang="nb-NO" sz="2000" dirty="0">
                <a:sym typeface="Wingdings" pitchFamily="2" charset="2"/>
              </a:rPr>
              <a:t> lovgiving </a:t>
            </a:r>
            <a:r>
              <a:rPr lang="nb-NO" sz="2000" dirty="0" err="1">
                <a:sym typeface="Wingdings" pitchFamily="2" charset="2"/>
              </a:rPr>
              <a:t>etc</a:t>
            </a:r>
            <a:r>
              <a:rPr lang="nb-NO" sz="2000" dirty="0">
                <a:sym typeface="Wingdings" pitchFamily="2" charset="2"/>
              </a:rPr>
              <a:t>)  Vente</a:t>
            </a:r>
          </a:p>
          <a:p>
            <a:pPr marL="457200" indent="-457200" algn="l">
              <a:buFont typeface="+mj-lt"/>
              <a:buAutoNum type="arabicPeriod"/>
            </a:pPr>
            <a:r>
              <a:rPr lang="nb-NO" sz="2000" dirty="0">
                <a:sym typeface="Wingdings" pitchFamily="2" charset="2"/>
              </a:rPr>
              <a:t>By-gartneren  Hvordan jobber de med å holde byen så pen </a:t>
            </a:r>
            <a:r>
              <a:rPr lang="nb-NO" sz="2000" dirty="0" err="1">
                <a:sym typeface="Wingdings" pitchFamily="2" charset="2"/>
              </a:rPr>
              <a:t>mht</a:t>
            </a:r>
            <a:r>
              <a:rPr lang="nb-NO" sz="2000" dirty="0">
                <a:sym typeface="Wingdings" pitchFamily="2" charset="2"/>
              </a:rPr>
              <a:t> blomster, i.e. Langsiktig planlegging, vedlikehold etc.</a:t>
            </a:r>
          </a:p>
          <a:p>
            <a:pPr marL="457200" indent="-457200" algn="l">
              <a:buFont typeface="+mj-lt"/>
              <a:buAutoNum type="arabicPeriod"/>
            </a:pPr>
            <a:r>
              <a:rPr lang="nb-NO" sz="2000" dirty="0">
                <a:sym typeface="Wingdings" pitchFamily="2" charset="2"/>
              </a:rPr>
              <a:t>Ny på stortinget – Kari Anne </a:t>
            </a:r>
            <a:r>
              <a:rPr lang="nb-NO" sz="2000" dirty="0" err="1">
                <a:sym typeface="Wingdings" pitchFamily="2" charset="2"/>
              </a:rPr>
              <a:t>Jønnes</a:t>
            </a:r>
            <a:r>
              <a:rPr lang="nb-NO" sz="2000" dirty="0">
                <a:sym typeface="Wingdings" pitchFamily="2" charset="2"/>
              </a:rPr>
              <a:t> (H) Kirsten</a:t>
            </a:r>
          </a:p>
          <a:p>
            <a:pPr marL="457200" indent="-457200" algn="l">
              <a:buFont typeface="+mj-lt"/>
              <a:buAutoNum type="arabicPeriod"/>
            </a:pPr>
            <a:r>
              <a:rPr lang="nb-NO" sz="2000" dirty="0">
                <a:sym typeface="Wingdings" pitchFamily="2" charset="2"/>
              </a:rPr>
              <a:t>Kirkens Bymisjon – Gjøvik  ??? Kirsten</a:t>
            </a:r>
          </a:p>
          <a:p>
            <a:pPr marL="457200" indent="-457200" algn="l">
              <a:buFont typeface="+mj-lt"/>
              <a:buAutoNum type="arabicPeriod"/>
            </a:pPr>
            <a:r>
              <a:rPr lang="nb-NO" sz="2000" dirty="0">
                <a:sym typeface="Wingdings" pitchFamily="2" charset="2"/>
              </a:rPr>
              <a:t>Besøk Oppland Arbeiderblad  Asmund  25. Januar ??</a:t>
            </a:r>
          </a:p>
          <a:p>
            <a:pPr marL="457200" indent="-457200" algn="l">
              <a:buFont typeface="+mj-lt"/>
              <a:buAutoNum type="arabicPeriod"/>
            </a:pPr>
            <a:r>
              <a:rPr lang="nb-NO" sz="2000" dirty="0"/>
              <a:t>Bedriftsmuseet Mustad </a:t>
            </a:r>
            <a:r>
              <a:rPr lang="nb-NO" sz="2000" dirty="0">
                <a:sym typeface="Wingdings" pitchFamily="2" charset="2"/>
              </a:rPr>
              <a:t> Ragnhild ??????? Inkl. Bright House</a:t>
            </a:r>
          </a:p>
          <a:p>
            <a:pPr marL="457200" indent="-457200" algn="l">
              <a:buFont typeface="+mj-lt"/>
              <a:buAutoNum type="arabicPeriod"/>
            </a:pPr>
            <a:r>
              <a:rPr lang="nb-NO" sz="2000" dirty="0">
                <a:sym typeface="Wingdings" pitchFamily="2" charset="2"/>
              </a:rPr>
              <a:t>DnB v/ Inge Kjetil Grini  Ragnhild  Mars / April</a:t>
            </a:r>
          </a:p>
          <a:p>
            <a:pPr marL="457200" indent="-457200" algn="l">
              <a:buFont typeface="+mj-lt"/>
              <a:buAutoNum type="arabicPeriod"/>
            </a:pPr>
            <a:r>
              <a:rPr lang="nb-NO" sz="2000" dirty="0">
                <a:sym typeface="Wingdings" pitchFamily="2" charset="2"/>
              </a:rPr>
              <a:t>Finansrådgiver Irene Vandal – Njård  Asmund  Mai/Juni </a:t>
            </a:r>
          </a:p>
          <a:p>
            <a:pPr marL="457200" indent="-457200" algn="l">
              <a:buFont typeface="+mj-lt"/>
              <a:buAutoNum type="arabicPeriod"/>
            </a:pPr>
            <a:r>
              <a:rPr lang="nb-NO" sz="2000" dirty="0">
                <a:sym typeface="Wingdings" pitchFamily="2" charset="2"/>
              </a:rPr>
              <a:t>Rambøll / Norconsult  Kirsten og Asmund</a:t>
            </a:r>
          </a:p>
          <a:p>
            <a:pPr marL="457200" indent="-457200" algn="l">
              <a:buFont typeface="+mj-lt"/>
              <a:buAutoNum type="arabicPeriod"/>
            </a:pPr>
            <a:r>
              <a:rPr lang="nb-NO" sz="2000" dirty="0">
                <a:sym typeface="Wingdings" pitchFamily="2" charset="2"/>
              </a:rPr>
              <a:t>Bærekraft / Grønt / Miljøvern / Earth 2.0</a:t>
            </a:r>
          </a:p>
          <a:p>
            <a:pPr marL="457200" indent="-457200" algn="l">
              <a:buFont typeface="+mj-lt"/>
              <a:buAutoNum type="arabicPeriod"/>
            </a:pPr>
            <a:r>
              <a:rPr lang="nb-NO" sz="2000" dirty="0">
                <a:sym typeface="Wingdings" pitchFamily="2" charset="2"/>
              </a:rPr>
              <a:t>Hunton Bedriftsbesøk</a:t>
            </a:r>
          </a:p>
          <a:p>
            <a:pPr marL="457200" indent="-457200" algn="l">
              <a:buFont typeface="+mj-lt"/>
              <a:buAutoNum type="arabicPeriod"/>
            </a:pPr>
            <a:r>
              <a:rPr lang="nb-NO" sz="2000" dirty="0">
                <a:sym typeface="Wingdings" pitchFamily="2" charset="2"/>
              </a:rPr>
              <a:t>Tidl. Forsvarssjef Sunde   Kirsten</a:t>
            </a:r>
          </a:p>
          <a:p>
            <a:pPr marL="457200" indent="-457200" algn="l">
              <a:buFont typeface="+mj-lt"/>
              <a:buAutoNum type="arabicPeriod"/>
            </a:pPr>
            <a:r>
              <a:rPr lang="nb-NO" sz="2000" dirty="0">
                <a:sym typeface="Wingdings" pitchFamily="2" charset="2"/>
              </a:rPr>
              <a:t>Ny Rådmann Kari Sollien  Juni  Kirsten</a:t>
            </a:r>
          </a:p>
          <a:p>
            <a:pPr marL="457200" indent="-457200" algn="l">
              <a:buFont typeface="+mj-lt"/>
              <a:buAutoNum type="arabicPeriod"/>
            </a:pPr>
            <a:r>
              <a:rPr lang="nb-NO" sz="2000" dirty="0">
                <a:highlight>
                  <a:srgbClr val="00FF00"/>
                </a:highlight>
                <a:sym typeface="Wingdings" pitchFamily="2" charset="2"/>
              </a:rPr>
              <a:t>Sykehuset </a:t>
            </a:r>
            <a:r>
              <a:rPr lang="nb-NO" sz="2000" dirty="0" err="1">
                <a:highlight>
                  <a:srgbClr val="00FF00"/>
                </a:highlight>
                <a:sym typeface="Wingdings" pitchFamily="2" charset="2"/>
              </a:rPr>
              <a:t>Avd</a:t>
            </a:r>
            <a:r>
              <a:rPr lang="nb-NO" sz="2000" dirty="0">
                <a:highlight>
                  <a:srgbClr val="00FF00"/>
                </a:highlight>
                <a:sym typeface="Wingdings" pitchFamily="2" charset="2"/>
              </a:rPr>
              <a:t> 2A/B  Tore  Dato TBD</a:t>
            </a:r>
          </a:p>
        </p:txBody>
      </p:sp>
    </p:spTree>
    <p:extLst>
      <p:ext uri="{BB962C8B-B14F-4D97-AF65-F5344CB8AC3E}">
        <p14:creationId xmlns:p14="http://schemas.microsoft.com/office/powerpoint/2010/main" val="2469102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45847</TotalTime>
  <Words>564</Words>
  <Application>Microsoft Macintosh PowerPoint</Application>
  <PresentationFormat>Widescreen</PresentationFormat>
  <Paragraphs>115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Hunn / Gjøvik Rotary Klubb</vt:lpstr>
      <vt:lpstr>Januar</vt:lpstr>
      <vt:lpstr>Februar</vt:lpstr>
      <vt:lpstr>Mars</vt:lpstr>
      <vt:lpstr>Placeholder 1</vt:lpstr>
      <vt:lpstr>Placeholder 2</vt:lpstr>
      <vt:lpstr>Placeholder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Hunn / Gjøvik Rotary</dc:title>
  <dc:creator>Geir Hammer</dc:creator>
  <cp:lastModifiedBy>Geir Hammer</cp:lastModifiedBy>
  <cp:revision>82</cp:revision>
  <dcterms:created xsi:type="dcterms:W3CDTF">2021-08-17T19:12:39Z</dcterms:created>
  <dcterms:modified xsi:type="dcterms:W3CDTF">2022-01-03T14:42:23Z</dcterms:modified>
</cp:coreProperties>
</file>